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307" r:id="rId2"/>
    <p:sldId id="344" r:id="rId3"/>
    <p:sldId id="328" r:id="rId4"/>
    <p:sldId id="326" r:id="rId5"/>
    <p:sldId id="327" r:id="rId6"/>
    <p:sldId id="291" r:id="rId7"/>
    <p:sldId id="341" r:id="rId8"/>
    <p:sldId id="342" r:id="rId9"/>
    <p:sldId id="343" r:id="rId10"/>
    <p:sldId id="256" r:id="rId11"/>
    <p:sldId id="273" r:id="rId12"/>
    <p:sldId id="274" r:id="rId13"/>
    <p:sldId id="276" r:id="rId14"/>
    <p:sldId id="277" r:id="rId15"/>
    <p:sldId id="275" r:id="rId16"/>
    <p:sldId id="278" r:id="rId17"/>
    <p:sldId id="279" r:id="rId18"/>
    <p:sldId id="280" r:id="rId19"/>
    <p:sldId id="281" r:id="rId20"/>
    <p:sldId id="283" r:id="rId21"/>
    <p:sldId id="282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0000FF"/>
    <a:srgbClr val="3399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4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7" Type="http://schemas.openxmlformats.org/officeDocument/2006/relationships/image" Target="../media/image80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BE94560E-3E95-4B80-BEFE-5E773E16300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6E515768-58CB-493F-946F-F44AE81125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79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17A018BA-86F6-4E27-B611-1C2D80D8F4C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464A66D9-EA44-4E64-8E98-EF9323BAEA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92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A66D9-EA44-4E64-8E98-EF9323BAEA1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L9-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89416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L7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533400" cy="365125"/>
          </a:xfrm>
        </p:spPr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89416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L7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L9-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L9-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L9-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L9-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33.tiff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5.tiff"/><Relationship Id="rId4" Type="http://schemas.openxmlformats.org/officeDocument/2006/relationships/image" Target="../media/image34.tiff"/><Relationship Id="rId9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1.wmf"/><Relationship Id="rId22" Type="http://schemas.openxmlformats.org/officeDocument/2006/relationships/image" Target="../media/image4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56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tiff"/><Relationship Id="rId5" Type="http://schemas.openxmlformats.org/officeDocument/2006/relationships/image" Target="../media/image63.tiff"/><Relationship Id="rId4" Type="http://schemas.openxmlformats.org/officeDocument/2006/relationships/image" Target="../media/image62.tif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0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6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7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72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0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0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8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3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830730"/>
              </p:ext>
            </p:extLst>
          </p:nvPr>
        </p:nvGraphicFramePr>
        <p:xfrm>
          <a:off x="3352800" y="2736850"/>
          <a:ext cx="17811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7" name="Equation" r:id="rId3" imgW="1714320" imgH="761760" progId="Equation.DSMT4">
                  <p:embed/>
                </p:oleObj>
              </mc:Choice>
              <mc:Fallback>
                <p:oleObj name="Equation" r:id="rId3" imgW="17143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736850"/>
                        <a:ext cx="17811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642467"/>
              </p:ext>
            </p:extLst>
          </p:nvPr>
        </p:nvGraphicFramePr>
        <p:xfrm>
          <a:off x="7133937" y="2673350"/>
          <a:ext cx="190976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8" name="Equation" r:id="rId5" imgW="1930320" imgH="914400" progId="Equation.DSMT4">
                  <p:embed/>
                </p:oleObj>
              </mc:Choice>
              <mc:Fallback>
                <p:oleObj name="Equation" r:id="rId5" imgW="193032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37" y="2673350"/>
                        <a:ext cx="190976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Isothermal Reactor Design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458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595595"/>
              </p:ext>
            </p:extLst>
          </p:nvPr>
        </p:nvGraphicFramePr>
        <p:xfrm>
          <a:off x="4378325" y="1343025"/>
          <a:ext cx="24034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9" name="Equation" r:id="rId7" imgW="2323800" imgH="723600" progId="Equation.DSMT4">
                  <p:embed/>
                </p:oleObj>
              </mc:Choice>
              <mc:Fallback>
                <p:oleObj name="Equation" r:id="rId7" imgW="23238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325" y="1343025"/>
                        <a:ext cx="24034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505200" y="914400"/>
            <a:ext cx="4439376" cy="504251"/>
            <a:chOff x="1695644" y="2951891"/>
            <a:chExt cx="4438916" cy="504086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1695644" y="2977974"/>
              <a:ext cx="791028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2057401" y="2977974"/>
              <a:ext cx="99060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2151794" y="2951891"/>
              <a:ext cx="287258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2720776" y="2989973"/>
              <a:ext cx="364202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2877157" y="2977976"/>
              <a:ext cx="1447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4191470" y="2994310"/>
              <a:ext cx="364202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16" name="TextBox 16"/>
            <p:cNvSpPr txBox="1">
              <a:spLocks noChangeArrowheads="1"/>
            </p:cNvSpPr>
            <p:nvPr/>
          </p:nvSpPr>
          <p:spPr bwMode="auto">
            <a:xfrm>
              <a:off x="4305759" y="2977976"/>
              <a:ext cx="1828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04801" y="1036419"/>
            <a:ext cx="3581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2000" dirty="0" smtClean="0"/>
              <a:t>1. Set up mole balance for specific reactor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1" y="2483187"/>
            <a:ext cx="3200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2. Derive design eq.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for each reactor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862928" y="2216150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Batch</a:t>
            </a:r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292621"/>
              </p:ext>
            </p:extLst>
          </p:nvPr>
        </p:nvGraphicFramePr>
        <p:xfrm>
          <a:off x="5514181" y="2673350"/>
          <a:ext cx="1325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0" name="Equation" r:id="rId9" imgW="1320480" imgH="685800" progId="Equation.DSMT4">
                  <p:embed/>
                </p:oleObj>
              </mc:Choice>
              <mc:Fallback>
                <p:oleObj name="Equation" r:id="rId9" imgW="13204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181" y="2673350"/>
                        <a:ext cx="13255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734373" y="221615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CSTR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52098" y="2216150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PFR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1" y="3733800"/>
            <a:ext cx="2920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3. Put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is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plug into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121193"/>
              </p:ext>
            </p:extLst>
          </p:nvPr>
        </p:nvGraphicFramePr>
        <p:xfrm>
          <a:off x="5105400" y="3714344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1" name="Equation" r:id="rId11" imgW="3962160" imgH="761760" progId="Equation.DSMT4">
                  <p:embed/>
                </p:oleObj>
              </mc:Choice>
              <mc:Fallback>
                <p:oleObj name="Equation" r:id="rId11" imgW="396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14344"/>
                        <a:ext cx="39624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335401"/>
              </p:ext>
            </p:extLst>
          </p:nvPr>
        </p:nvGraphicFramePr>
        <p:xfrm>
          <a:off x="3505200" y="3879444"/>
          <a:ext cx="1168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2" name="Equation" r:id="rId13" imgW="1168200" imgH="444240" progId="Equation.DSMT4">
                  <p:embed/>
                </p:oleObj>
              </mc:Choice>
              <mc:Fallback>
                <p:oleObj name="Equation" r:id="rId13" imgW="11682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79444"/>
                        <a:ext cx="1168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576423"/>
              </p:ext>
            </p:extLst>
          </p:nvPr>
        </p:nvGraphicFramePr>
        <p:xfrm>
          <a:off x="4953000" y="4603750"/>
          <a:ext cx="3962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3" name="Equation" r:id="rId15" imgW="3962160" imgH="863280" progId="Equation.DSMT4">
                  <p:embed/>
                </p:oleObj>
              </mc:Choice>
              <mc:Fallback>
                <p:oleObj name="Equation" r:id="rId15" imgW="396216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603750"/>
                        <a:ext cx="3962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Connector 38"/>
          <p:cNvCxnSpPr/>
          <p:nvPr/>
        </p:nvCxnSpPr>
        <p:spPr>
          <a:xfrm>
            <a:off x="0" y="213995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0" y="358140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548640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0391" y="5487988"/>
            <a:ext cx="5421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4. Plug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into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 &amp; solve for the time (batch) or V (flow) required for a specific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or the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obtained for given V , </a:t>
            </a:r>
            <a:r>
              <a:rPr lang="en-US" sz="2000" dirty="0" smtClean="0">
                <a:sym typeface="Symbol"/>
              </a:rPr>
              <a:t>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, time, </a:t>
            </a:r>
            <a:r>
              <a:rPr lang="en-US" sz="2000" dirty="0" err="1" smtClean="0">
                <a:sym typeface="Symbol"/>
              </a:rPr>
              <a:t>etc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1" y="4449267"/>
            <a:ext cx="2743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</a:rPr>
              <a:t>(We will always look conditions where Z</a:t>
            </a:r>
            <a:r>
              <a:rPr lang="en-US" baseline="-25000" dirty="0" smtClean="0">
                <a:solidFill>
                  <a:srgbClr val="006600"/>
                </a:solidFill>
              </a:rPr>
              <a:t>0</a:t>
            </a:r>
            <a:r>
              <a:rPr lang="en-US" dirty="0" smtClean="0">
                <a:solidFill>
                  <a:srgbClr val="006600"/>
                </a:solidFill>
              </a:rPr>
              <a:t>=Z)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5723117"/>
            <a:ext cx="3532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Be able to rearrange equations &amp; integrate for Q2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9217" y="4289678"/>
            <a:ext cx="19537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Reaction order needs to be determined.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29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L9: Reactor Design for Multiple Reactions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61950" y="1676400"/>
            <a:ext cx="8420100" cy="441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Usually, more than one reaction occurs within a chemical reactor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Minimization of undesired</a:t>
            </a:r>
            <a:r>
              <a:rPr kumimoji="0" lang="en-GB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side reactions that occur with the desired reaction </a:t>
            </a:r>
            <a:r>
              <a:rPr lang="en-GB" altLang="zh-TW" sz="2000" dirty="0" smtClean="0"/>
              <a:t>contributes to the 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economic success of a chemical plant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altLang="zh-TW" sz="2000" b="1" u="sng" dirty="0" smtClean="0">
                <a:solidFill>
                  <a:srgbClr val="7030A0"/>
                </a:solidFill>
              </a:rPr>
              <a:t>Goal</a:t>
            </a:r>
            <a:r>
              <a:rPr lang="en-GB" altLang="zh-TW" sz="2000" dirty="0" smtClean="0">
                <a:solidFill>
                  <a:srgbClr val="7030A0"/>
                </a:solidFill>
              </a:rPr>
              <a:t>: determine the reactor conditions and configuration that maximizes product formation</a:t>
            </a:r>
            <a:endParaRPr kumimoji="0" lang="en-GB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altLang="zh-TW" sz="2000" noProof="0" dirty="0" smtClean="0"/>
              <a:t>Reactor design for </a:t>
            </a:r>
            <a:r>
              <a:rPr lang="en-GB" altLang="zh-TW" sz="2400" noProof="0" dirty="0" smtClean="0"/>
              <a:t>multiple</a:t>
            </a:r>
            <a:r>
              <a:rPr lang="en-GB" altLang="zh-TW" sz="2000" noProof="0" dirty="0" smtClean="0"/>
              <a:t> reactions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Parallel reactions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zh-TW" sz="2000" noProof="0" dirty="0" smtClean="0"/>
              <a:t>Series reactions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Independent reactions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More complex reactions</a:t>
            </a:r>
          </a:p>
          <a:p>
            <a:pPr marL="346075" lvl="1" indent="-346075"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Use of selectivity factor to select the proper reactor that minimizes unwanted side reactions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Classification of Multiple Reactions</a:t>
            </a:r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3657600" y="3124200"/>
            <a:ext cx="2236177" cy="509589"/>
            <a:chOff x="584" y="1561"/>
            <a:chExt cx="1526" cy="321"/>
          </a:xfrm>
        </p:grpSpPr>
        <p:grpSp>
          <p:nvGrpSpPr>
            <p:cNvPr id="6" name="Group 70"/>
            <p:cNvGrpSpPr>
              <a:grpSpLocks/>
            </p:cNvGrpSpPr>
            <p:nvPr/>
          </p:nvGrpSpPr>
          <p:grpSpPr bwMode="auto">
            <a:xfrm>
              <a:off x="622" y="1561"/>
              <a:ext cx="1488" cy="321"/>
              <a:chOff x="622" y="1556"/>
              <a:chExt cx="1488" cy="321"/>
            </a:xfrm>
          </p:grpSpPr>
          <p:sp>
            <p:nvSpPr>
              <p:cNvPr id="1069" name="Text Box 33"/>
              <p:cNvSpPr txBox="1">
                <a:spLocks noChangeArrowheads="1"/>
              </p:cNvSpPr>
              <p:nvPr/>
            </p:nvSpPr>
            <p:spPr bwMode="auto">
              <a:xfrm>
                <a:off x="622" y="1643"/>
                <a:ext cx="2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A</a:t>
                </a:r>
              </a:p>
            </p:txBody>
          </p:sp>
          <p:sp>
            <p:nvSpPr>
              <p:cNvPr id="1070" name="Text Box 34"/>
              <p:cNvSpPr txBox="1">
                <a:spLocks noChangeArrowheads="1"/>
              </p:cNvSpPr>
              <p:nvPr/>
            </p:nvSpPr>
            <p:spPr bwMode="auto">
              <a:xfrm>
                <a:off x="1237" y="1644"/>
                <a:ext cx="2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B</a:t>
                </a:r>
              </a:p>
            </p:txBody>
          </p:sp>
          <p:sp>
            <p:nvSpPr>
              <p:cNvPr id="1071" name="Text Box 35"/>
              <p:cNvSpPr txBox="1">
                <a:spLocks noChangeArrowheads="1"/>
              </p:cNvSpPr>
              <p:nvPr/>
            </p:nvSpPr>
            <p:spPr bwMode="auto">
              <a:xfrm>
                <a:off x="1870" y="1643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dirty="0"/>
                  <a:t>C</a:t>
                </a:r>
              </a:p>
            </p:txBody>
          </p:sp>
          <p:sp>
            <p:nvSpPr>
              <p:cNvPr id="1072" name="Line 36"/>
              <p:cNvSpPr>
                <a:spLocks noChangeShapeType="1"/>
              </p:cNvSpPr>
              <p:nvPr/>
            </p:nvSpPr>
            <p:spPr bwMode="auto">
              <a:xfrm>
                <a:off x="857" y="1769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7"/>
              <p:cNvSpPr>
                <a:spLocks noChangeShapeType="1"/>
              </p:cNvSpPr>
              <p:nvPr/>
            </p:nvSpPr>
            <p:spPr bwMode="auto">
              <a:xfrm>
                <a:off x="1489" y="1769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Text Box 38"/>
              <p:cNvSpPr txBox="1">
                <a:spLocks noChangeArrowheads="1"/>
              </p:cNvSpPr>
              <p:nvPr/>
            </p:nvSpPr>
            <p:spPr bwMode="auto">
              <a:xfrm>
                <a:off x="901" y="1556"/>
                <a:ext cx="26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/>
                  <a:t>k</a:t>
                </a:r>
                <a:r>
                  <a:rPr kumimoji="1" lang="en-GB" altLang="zh-TW" i="1" baseline="-25000" dirty="0"/>
                  <a:t>1</a:t>
                </a:r>
                <a:endParaRPr kumimoji="1" lang="en-GB" altLang="zh-TW" i="1" dirty="0"/>
              </a:p>
            </p:txBody>
          </p:sp>
          <p:sp>
            <p:nvSpPr>
              <p:cNvPr id="1075" name="Text Box 39"/>
              <p:cNvSpPr txBox="1">
                <a:spLocks noChangeArrowheads="1"/>
              </p:cNvSpPr>
              <p:nvPr/>
            </p:nvSpPr>
            <p:spPr bwMode="auto">
              <a:xfrm>
                <a:off x="1527" y="1558"/>
                <a:ext cx="26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/>
                  <a:t>k</a:t>
                </a:r>
                <a:r>
                  <a:rPr kumimoji="1" lang="en-GB" altLang="zh-TW" i="1" baseline="-25000"/>
                  <a:t>2</a:t>
                </a:r>
                <a:endParaRPr kumimoji="1" lang="en-GB" altLang="zh-TW" i="1"/>
              </a:p>
            </p:txBody>
          </p:sp>
        </p:grpSp>
        <p:sp>
          <p:nvSpPr>
            <p:cNvPr id="1068" name="Rectangle 66"/>
            <p:cNvSpPr>
              <a:spLocks noChangeArrowheads="1"/>
            </p:cNvSpPr>
            <p:nvPr/>
          </p:nvSpPr>
          <p:spPr bwMode="auto">
            <a:xfrm>
              <a:off x="584" y="1569"/>
              <a:ext cx="1520" cy="304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1371600" y="1524000"/>
            <a:ext cx="1875283" cy="1336675"/>
            <a:chOff x="584" y="2640"/>
            <a:chExt cx="1134" cy="842"/>
          </a:xfrm>
        </p:grpSpPr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634" y="2640"/>
              <a:ext cx="1055" cy="842"/>
              <a:chOff x="1933" y="2736"/>
              <a:chExt cx="1055" cy="842"/>
            </a:xfrm>
          </p:grpSpPr>
          <p:sp>
            <p:nvSpPr>
              <p:cNvPr id="1060" name="Text Box 15"/>
              <p:cNvSpPr txBox="1">
                <a:spLocks noChangeArrowheads="1"/>
              </p:cNvSpPr>
              <p:nvPr/>
            </p:nvSpPr>
            <p:spPr bwMode="auto">
              <a:xfrm>
                <a:off x="1933" y="2965"/>
                <a:ext cx="2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/>
                  <a:t>A</a:t>
                </a:r>
              </a:p>
            </p:txBody>
          </p:sp>
          <p:sp>
            <p:nvSpPr>
              <p:cNvPr id="1061" name="Text Box 16"/>
              <p:cNvSpPr txBox="1">
                <a:spLocks noChangeArrowheads="1"/>
              </p:cNvSpPr>
              <p:nvPr/>
            </p:nvSpPr>
            <p:spPr bwMode="auto">
              <a:xfrm>
                <a:off x="2735" y="3326"/>
                <a:ext cx="2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/>
                  <a:t>C</a:t>
                </a:r>
              </a:p>
            </p:txBody>
          </p:sp>
          <p:sp>
            <p:nvSpPr>
              <p:cNvPr id="1062" name="Text Box 17"/>
              <p:cNvSpPr txBox="1">
                <a:spLocks noChangeArrowheads="1"/>
              </p:cNvSpPr>
              <p:nvPr/>
            </p:nvSpPr>
            <p:spPr bwMode="auto">
              <a:xfrm>
                <a:off x="2738" y="2736"/>
                <a:ext cx="2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/>
                  <a:t>B</a:t>
                </a:r>
              </a:p>
            </p:txBody>
          </p:sp>
          <p:sp>
            <p:nvSpPr>
              <p:cNvPr id="1063" name="Line 18"/>
              <p:cNvSpPr>
                <a:spLocks noChangeShapeType="1"/>
              </p:cNvSpPr>
              <p:nvPr/>
            </p:nvSpPr>
            <p:spPr bwMode="auto">
              <a:xfrm flipV="1">
                <a:off x="2143" y="2876"/>
                <a:ext cx="592" cy="2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19"/>
              <p:cNvSpPr>
                <a:spLocks noChangeShapeType="1"/>
              </p:cNvSpPr>
              <p:nvPr/>
            </p:nvSpPr>
            <p:spPr bwMode="auto">
              <a:xfrm>
                <a:off x="2135" y="3211"/>
                <a:ext cx="592" cy="2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Text Box 20"/>
              <p:cNvSpPr txBox="1">
                <a:spLocks noChangeArrowheads="1"/>
              </p:cNvSpPr>
              <p:nvPr/>
            </p:nvSpPr>
            <p:spPr bwMode="auto">
              <a:xfrm>
                <a:off x="2268" y="3272"/>
                <a:ext cx="27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2</a:t>
                </a:r>
                <a:endParaRPr kumimoji="1" lang="en-GB" altLang="zh-TW" sz="2000" i="1" dirty="0"/>
              </a:p>
            </p:txBody>
          </p:sp>
          <p:sp>
            <p:nvSpPr>
              <p:cNvPr id="1066" name="Text Box 21"/>
              <p:cNvSpPr txBox="1">
                <a:spLocks noChangeArrowheads="1"/>
              </p:cNvSpPr>
              <p:nvPr/>
            </p:nvSpPr>
            <p:spPr bwMode="auto">
              <a:xfrm>
                <a:off x="2206" y="2784"/>
                <a:ext cx="27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1</a:t>
                </a:r>
                <a:endParaRPr kumimoji="1" lang="en-GB" altLang="zh-TW" sz="2000" i="1" dirty="0"/>
              </a:p>
            </p:txBody>
          </p:sp>
        </p:grpSp>
        <p:sp>
          <p:nvSpPr>
            <p:cNvPr id="1051" name="Rectangle 68"/>
            <p:cNvSpPr>
              <a:spLocks noChangeArrowheads="1"/>
            </p:cNvSpPr>
            <p:nvPr/>
          </p:nvSpPr>
          <p:spPr bwMode="auto">
            <a:xfrm>
              <a:off x="584" y="2640"/>
              <a:ext cx="1134" cy="80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73"/>
          <p:cNvGrpSpPr>
            <a:grpSpLocks/>
          </p:cNvGrpSpPr>
          <p:nvPr/>
        </p:nvGrpSpPr>
        <p:grpSpPr bwMode="auto">
          <a:xfrm>
            <a:off x="1371600" y="5186065"/>
            <a:ext cx="3538905" cy="522289"/>
            <a:chOff x="889" y="3834"/>
            <a:chExt cx="2415" cy="329"/>
          </a:xfrm>
        </p:grpSpPr>
        <p:grpSp>
          <p:nvGrpSpPr>
            <p:cNvPr id="12" name="Group 72"/>
            <p:cNvGrpSpPr>
              <a:grpSpLocks/>
            </p:cNvGrpSpPr>
            <p:nvPr/>
          </p:nvGrpSpPr>
          <p:grpSpPr bwMode="auto">
            <a:xfrm>
              <a:off x="889" y="3834"/>
              <a:ext cx="2415" cy="329"/>
              <a:chOff x="889" y="3818"/>
              <a:chExt cx="2415" cy="329"/>
            </a:xfrm>
          </p:grpSpPr>
          <p:sp>
            <p:nvSpPr>
              <p:cNvPr id="1041" name="Text Box 56"/>
              <p:cNvSpPr txBox="1">
                <a:spLocks noChangeArrowheads="1"/>
              </p:cNvSpPr>
              <p:nvPr/>
            </p:nvSpPr>
            <p:spPr bwMode="auto">
              <a:xfrm>
                <a:off x="889" y="3905"/>
                <a:ext cx="2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A</a:t>
                </a:r>
              </a:p>
            </p:txBody>
          </p:sp>
          <p:sp>
            <p:nvSpPr>
              <p:cNvPr id="1042" name="Text Box 57"/>
              <p:cNvSpPr txBox="1">
                <a:spLocks noChangeArrowheads="1"/>
              </p:cNvSpPr>
              <p:nvPr/>
            </p:nvSpPr>
            <p:spPr bwMode="auto">
              <a:xfrm>
                <a:off x="1504" y="3906"/>
                <a:ext cx="2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dirty="0"/>
                  <a:t>B</a:t>
                </a:r>
              </a:p>
            </p:txBody>
          </p:sp>
          <p:sp>
            <p:nvSpPr>
              <p:cNvPr id="1043" name="Line 58"/>
              <p:cNvSpPr>
                <a:spLocks noChangeShapeType="1"/>
              </p:cNvSpPr>
              <p:nvPr/>
            </p:nvSpPr>
            <p:spPr bwMode="auto">
              <a:xfrm>
                <a:off x="1124" y="4031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Text Box 59"/>
              <p:cNvSpPr txBox="1">
                <a:spLocks noChangeArrowheads="1"/>
              </p:cNvSpPr>
              <p:nvPr/>
            </p:nvSpPr>
            <p:spPr bwMode="auto">
              <a:xfrm>
                <a:off x="1168" y="3818"/>
                <a:ext cx="26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/>
                  <a:t>k</a:t>
                </a:r>
                <a:r>
                  <a:rPr kumimoji="1" lang="en-GB" altLang="zh-TW" i="1" baseline="-25000" dirty="0"/>
                  <a:t>1</a:t>
                </a:r>
                <a:endParaRPr kumimoji="1" lang="en-GB" altLang="zh-TW" i="1" dirty="0"/>
              </a:p>
            </p:txBody>
          </p:sp>
          <p:sp>
            <p:nvSpPr>
              <p:cNvPr id="1045" name="Text Box 60"/>
              <p:cNvSpPr txBox="1">
                <a:spLocks noChangeArrowheads="1"/>
              </p:cNvSpPr>
              <p:nvPr/>
            </p:nvSpPr>
            <p:spPr bwMode="auto">
              <a:xfrm>
                <a:off x="2457" y="3913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dirty="0"/>
                  <a:t>C</a:t>
                </a:r>
              </a:p>
            </p:txBody>
          </p:sp>
          <p:sp>
            <p:nvSpPr>
              <p:cNvPr id="1046" name="Text Box 61"/>
              <p:cNvSpPr txBox="1">
                <a:spLocks noChangeArrowheads="1"/>
              </p:cNvSpPr>
              <p:nvPr/>
            </p:nvSpPr>
            <p:spPr bwMode="auto">
              <a:xfrm>
                <a:off x="3064" y="3914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D</a:t>
                </a:r>
              </a:p>
            </p:txBody>
          </p:sp>
          <p:sp>
            <p:nvSpPr>
              <p:cNvPr id="1047" name="Text Box 62"/>
              <p:cNvSpPr txBox="1">
                <a:spLocks noChangeArrowheads="1"/>
              </p:cNvSpPr>
              <p:nvPr/>
            </p:nvSpPr>
            <p:spPr bwMode="auto">
              <a:xfrm>
                <a:off x="2732" y="3826"/>
                <a:ext cx="26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/>
                  <a:t>k</a:t>
                </a:r>
                <a:r>
                  <a:rPr kumimoji="1" lang="en-GB" altLang="zh-TW" i="1" baseline="-25000"/>
                  <a:t>2</a:t>
                </a:r>
                <a:endParaRPr kumimoji="1" lang="en-GB" altLang="zh-TW" i="1"/>
              </a:p>
            </p:txBody>
          </p:sp>
          <p:sp>
            <p:nvSpPr>
              <p:cNvPr id="1048" name="Line 65"/>
              <p:cNvSpPr>
                <a:spLocks noChangeShapeType="1"/>
              </p:cNvSpPr>
              <p:nvPr/>
            </p:nvSpPr>
            <p:spPr bwMode="auto">
              <a:xfrm>
                <a:off x="2704" y="4052"/>
                <a:ext cx="3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0" name="Rectangle 69"/>
            <p:cNvSpPr>
              <a:spLocks noChangeArrowheads="1"/>
            </p:cNvSpPr>
            <p:nvPr/>
          </p:nvSpPr>
          <p:spPr bwMode="auto">
            <a:xfrm>
              <a:off x="899" y="3838"/>
              <a:ext cx="2376" cy="319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685800" y="3158984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2) Series reactions</a:t>
            </a:r>
          </a:p>
        </p:txBody>
      </p:sp>
      <p:pic>
        <p:nvPicPr>
          <p:cNvPr id="67" name="Picture 66" descr="series rxn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959" y="3812961"/>
            <a:ext cx="7413041" cy="647090"/>
          </a:xfrm>
          <a:prstGeom prst="rect">
            <a:avLst/>
          </a:prstGeom>
        </p:spPr>
      </p:pic>
      <p:sp>
        <p:nvSpPr>
          <p:cNvPr id="1078" name="Text Box 54"/>
          <p:cNvSpPr txBox="1">
            <a:spLocks noChangeArrowheads="1"/>
          </p:cNvSpPr>
          <p:nvPr/>
        </p:nvSpPr>
        <p:spPr bwMode="auto">
          <a:xfrm>
            <a:off x="3586584" y="3709989"/>
            <a:ext cx="1813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dirty="0"/>
              <a:t>Desired product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632886" y="4114800"/>
            <a:ext cx="1783080" cy="381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85800" y="46482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3) Independent reactions</a:t>
            </a:r>
          </a:p>
        </p:txBody>
      </p:sp>
      <p:pic>
        <p:nvPicPr>
          <p:cNvPr id="70" name="Picture 69" descr="Independent rxns.t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5105400"/>
            <a:ext cx="2772766" cy="730910"/>
          </a:xfrm>
          <a:prstGeom prst="rect">
            <a:avLst/>
          </a:prstGeom>
        </p:spPr>
      </p:pic>
      <p:sp>
        <p:nvSpPr>
          <p:cNvPr id="71" name="Text Box 54"/>
          <p:cNvSpPr txBox="1">
            <a:spLocks noChangeArrowheads="1"/>
          </p:cNvSpPr>
          <p:nvPr/>
        </p:nvSpPr>
        <p:spPr bwMode="auto">
          <a:xfrm>
            <a:off x="5335084" y="4736068"/>
            <a:ext cx="20954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dirty="0" smtClean="0"/>
              <a:t>Crude oil cracking </a:t>
            </a:r>
            <a:endParaRPr kumimoji="1" lang="en-GB" altLang="zh-TW" dirty="0"/>
          </a:p>
        </p:txBody>
      </p:sp>
      <p:grpSp>
        <p:nvGrpSpPr>
          <p:cNvPr id="44" name="Group 43"/>
          <p:cNvGrpSpPr/>
          <p:nvPr/>
        </p:nvGrpSpPr>
        <p:grpSpPr>
          <a:xfrm>
            <a:off x="4312920" y="1143000"/>
            <a:ext cx="4224528" cy="1880975"/>
            <a:chOff x="4312920" y="1460157"/>
            <a:chExt cx="4224528" cy="1880975"/>
          </a:xfrm>
        </p:grpSpPr>
        <p:pic>
          <p:nvPicPr>
            <p:cNvPr id="66" name="Picture 65" descr="parallel rxn.t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12920" y="1460157"/>
              <a:ext cx="4224528" cy="1565758"/>
            </a:xfrm>
            <a:prstGeom prst="rect">
              <a:avLst/>
            </a:prstGeom>
          </p:spPr>
        </p:pic>
        <p:sp>
          <p:nvSpPr>
            <p:cNvPr id="72" name="Text Box 54"/>
            <p:cNvSpPr txBox="1">
              <a:spLocks noChangeArrowheads="1"/>
            </p:cNvSpPr>
            <p:nvPr/>
          </p:nvSpPr>
          <p:spPr bwMode="auto">
            <a:xfrm>
              <a:off x="6553200" y="2971800"/>
              <a:ext cx="181331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/>
                <a:t>Desired product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85800" y="6019800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4) Complex reactions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886200" y="6064470"/>
            <a:ext cx="4343400" cy="457200"/>
            <a:chOff x="3886200" y="6216870"/>
            <a:chExt cx="4343400" cy="457200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/>
          </p:nvGraphicFramePr>
          <p:xfrm>
            <a:off x="3962400" y="6218882"/>
            <a:ext cx="20447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09" name="Equation" r:id="rId6" imgW="2044440" imgH="368280" progId="Equation.DSMT4">
                    <p:embed/>
                  </p:oleObj>
                </mc:Choice>
                <mc:Fallback>
                  <p:oleObj name="Equation" r:id="rId6" imgW="2044440" imgH="36828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6218882"/>
                          <a:ext cx="2044700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4" name="Object 2"/>
            <p:cNvGraphicFramePr>
              <a:graphicFrameLocks noChangeAspect="1"/>
            </p:cNvGraphicFramePr>
            <p:nvPr/>
          </p:nvGraphicFramePr>
          <p:xfrm>
            <a:off x="6432550" y="6218882"/>
            <a:ext cx="16764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10" name="Equation" r:id="rId8" imgW="1676160" imgH="368280" progId="Equation.DSMT4">
                    <p:embed/>
                  </p:oleObj>
                </mc:Choice>
                <mc:Fallback>
                  <p:oleObj name="Equation" r:id="rId8" imgW="1676160" imgH="3682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2550" y="6218882"/>
                          <a:ext cx="1676400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Rectangle 47"/>
            <p:cNvSpPr/>
            <p:nvPr/>
          </p:nvSpPr>
          <p:spPr>
            <a:xfrm>
              <a:off x="3886200" y="6216870"/>
              <a:ext cx="4343400" cy="457200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85800" y="914400"/>
            <a:ext cx="477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1) Parallel or competing reactions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078" grpId="0"/>
      <p:bldP spid="68" grpId="0" animBg="1"/>
      <p:bldP spid="69" grpId="0"/>
      <p:bldP spid="71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Parallel Reactions</a:t>
            </a:r>
          </a:p>
        </p:txBody>
      </p:sp>
      <p:sp>
        <p:nvSpPr>
          <p:cNvPr id="2055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0" y="790575"/>
            <a:ext cx="9144000" cy="457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altLang="zh-TW" sz="2400" dirty="0" smtClean="0"/>
              <a:t>Purpose: maximizing the desired product in parallel reactions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45506" y="1366080"/>
            <a:ext cx="1556936" cy="1235076"/>
            <a:chOff x="445506" y="1771650"/>
            <a:chExt cx="1556936" cy="1235076"/>
          </a:xfrm>
        </p:grpSpPr>
        <p:sp>
          <p:nvSpPr>
            <p:cNvPr id="2061" name="Text Box 20"/>
            <p:cNvSpPr txBox="1">
              <a:spLocks noChangeArrowheads="1"/>
            </p:cNvSpPr>
            <p:nvPr/>
          </p:nvSpPr>
          <p:spPr bwMode="auto">
            <a:xfrm>
              <a:off x="1635384" y="1911350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D</a:t>
              </a:r>
            </a:p>
          </p:txBody>
        </p:sp>
        <p:sp>
          <p:nvSpPr>
            <p:cNvPr id="2062" name="Line 21"/>
            <p:cNvSpPr>
              <a:spLocks noChangeShapeType="1"/>
            </p:cNvSpPr>
            <p:nvPr/>
          </p:nvSpPr>
          <p:spPr bwMode="auto">
            <a:xfrm flipV="1">
              <a:off x="1066800" y="2133600"/>
              <a:ext cx="6096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Text Box 22"/>
            <p:cNvSpPr txBox="1">
              <a:spLocks noChangeArrowheads="1"/>
            </p:cNvSpPr>
            <p:nvPr/>
          </p:nvSpPr>
          <p:spPr bwMode="auto">
            <a:xfrm>
              <a:off x="1112328" y="17716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D</a:t>
              </a:r>
              <a:endParaRPr kumimoji="1" lang="en-GB" altLang="zh-TW" i="1" dirty="0"/>
            </a:p>
          </p:txBody>
        </p:sp>
        <p:sp>
          <p:nvSpPr>
            <p:cNvPr id="2064" name="Text Box 23"/>
            <p:cNvSpPr txBox="1">
              <a:spLocks noChangeArrowheads="1"/>
            </p:cNvSpPr>
            <p:nvPr/>
          </p:nvSpPr>
          <p:spPr bwMode="auto">
            <a:xfrm>
              <a:off x="445506" y="2220912"/>
              <a:ext cx="65458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A+B</a:t>
              </a:r>
              <a:endParaRPr kumimoji="1" lang="en-GB" altLang="zh-TW" dirty="0"/>
            </a:p>
          </p:txBody>
        </p:sp>
        <p:sp>
          <p:nvSpPr>
            <p:cNvPr id="2065" name="Text Box 24"/>
            <p:cNvSpPr txBox="1">
              <a:spLocks noChangeArrowheads="1"/>
            </p:cNvSpPr>
            <p:nvPr/>
          </p:nvSpPr>
          <p:spPr bwMode="auto">
            <a:xfrm>
              <a:off x="1612443" y="2636838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U</a:t>
              </a:r>
            </a:p>
          </p:txBody>
        </p:sp>
        <p:sp>
          <p:nvSpPr>
            <p:cNvPr id="2066" name="Text Box 25"/>
            <p:cNvSpPr txBox="1">
              <a:spLocks noChangeArrowheads="1"/>
            </p:cNvSpPr>
            <p:nvPr/>
          </p:nvSpPr>
          <p:spPr bwMode="auto">
            <a:xfrm>
              <a:off x="990600" y="251460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U</a:t>
              </a:r>
              <a:endParaRPr kumimoji="1" lang="en-GB" altLang="zh-TW" i="1" dirty="0"/>
            </a:p>
          </p:txBody>
        </p:sp>
        <p:sp>
          <p:nvSpPr>
            <p:cNvPr id="2067" name="Line 26"/>
            <p:cNvSpPr>
              <a:spLocks noChangeShapeType="1"/>
            </p:cNvSpPr>
            <p:nvPr/>
          </p:nvSpPr>
          <p:spPr bwMode="auto">
            <a:xfrm>
              <a:off x="1066799" y="2514601"/>
              <a:ext cx="609601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2117147" y="1507368"/>
            <a:ext cx="114246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dirty="0"/>
              <a:t>(desired)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977971" y="2250318"/>
            <a:ext cx="1410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dirty="0"/>
              <a:t>(undesired)</a:t>
            </a:r>
          </a:p>
        </p:txBody>
      </p:sp>
      <p:graphicFrame>
        <p:nvGraphicFramePr>
          <p:cNvPr id="205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586257"/>
              </p:ext>
            </p:extLst>
          </p:nvPr>
        </p:nvGraphicFramePr>
        <p:xfrm>
          <a:off x="3494088" y="1443037"/>
          <a:ext cx="184308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95" name="Equation" r:id="rId3" imgW="1917360" imgH="406080" progId="Equation.DSMT4">
                  <p:embed/>
                </p:oleObj>
              </mc:Choice>
              <mc:Fallback>
                <p:oleObj name="Equation" r:id="rId3" imgW="1917360" imgH="40608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1443037"/>
                        <a:ext cx="1843087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372192"/>
              </p:ext>
            </p:extLst>
          </p:nvPr>
        </p:nvGraphicFramePr>
        <p:xfrm>
          <a:off x="3494088" y="2205037"/>
          <a:ext cx="189706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96" name="Equation" r:id="rId5" imgW="1981080" imgH="406080" progId="Equation.DSMT4">
                  <p:embed/>
                </p:oleObj>
              </mc:Choice>
              <mc:Fallback>
                <p:oleObj name="Equation" r:id="rId5" imgW="1981080" imgH="4060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2205037"/>
                        <a:ext cx="1897062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37"/>
          <p:cNvSpPr txBox="1">
            <a:spLocks noChangeArrowheads="1"/>
          </p:cNvSpPr>
          <p:nvPr/>
        </p:nvSpPr>
        <p:spPr bwMode="auto">
          <a:xfrm>
            <a:off x="2133600" y="2743200"/>
            <a:ext cx="3416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 smtClean="0"/>
              <a:t>Rate </a:t>
            </a:r>
            <a:r>
              <a:rPr kumimoji="1" lang="en-GB" altLang="zh-TW" sz="2000" dirty="0"/>
              <a:t>of disappearance of A: </a:t>
            </a:r>
          </a:p>
        </p:txBody>
      </p:sp>
      <p:graphicFrame>
        <p:nvGraphicFramePr>
          <p:cNvPr id="205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490826"/>
              </p:ext>
            </p:extLst>
          </p:nvPr>
        </p:nvGraphicFramePr>
        <p:xfrm>
          <a:off x="5575300" y="2776886"/>
          <a:ext cx="12652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97" name="Equation" r:id="rId7" imgW="1346040" imgH="330120" progId="Equation.DSMT4">
                  <p:embed/>
                </p:oleObj>
              </mc:Choice>
              <mc:Fallback>
                <p:oleObj name="Equation" r:id="rId7" imgW="1346040" imgH="33012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2776886"/>
                        <a:ext cx="1265238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42"/>
          <p:cNvSpPr txBox="1">
            <a:spLocks noChangeArrowheads="1"/>
          </p:cNvSpPr>
          <p:nvPr/>
        </p:nvSpPr>
        <p:spPr bwMode="auto">
          <a:xfrm>
            <a:off x="1920377" y="3857625"/>
            <a:ext cx="53032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>
                <a:solidFill>
                  <a:srgbClr val="0000FF"/>
                </a:solidFill>
              </a:rPr>
              <a:t>Define </a:t>
            </a:r>
            <a:r>
              <a:rPr kumimoji="1" lang="en-GB" altLang="zh-TW" sz="2000" dirty="0" smtClean="0">
                <a:solidFill>
                  <a:srgbClr val="0000FF"/>
                </a:solidFill>
              </a:rPr>
              <a:t>the </a:t>
            </a:r>
            <a:r>
              <a:rPr kumimoji="1" lang="en-GB" altLang="zh-TW" sz="2000" i="1" u="sng" dirty="0" smtClean="0">
                <a:solidFill>
                  <a:srgbClr val="7030A0"/>
                </a:solidFill>
              </a:rPr>
              <a:t>instantaneous </a:t>
            </a:r>
            <a:r>
              <a:rPr kumimoji="1" lang="en-GB" altLang="zh-TW" sz="2000" i="1" u="sng" dirty="0">
                <a:solidFill>
                  <a:srgbClr val="7030A0"/>
                </a:solidFill>
              </a:rPr>
              <a:t>rate </a:t>
            </a:r>
            <a:r>
              <a:rPr kumimoji="1" lang="en-GB" altLang="zh-TW" sz="2000" i="1" u="sng" dirty="0" smtClean="0">
                <a:solidFill>
                  <a:srgbClr val="7030A0"/>
                </a:solidFill>
              </a:rPr>
              <a:t>selectivity</a:t>
            </a:r>
            <a:r>
              <a:rPr kumimoji="1" lang="en-GB" altLang="zh-TW" sz="2000" i="1" dirty="0" smtClean="0">
                <a:solidFill>
                  <a:srgbClr val="7030A0"/>
                </a:solidFill>
              </a:rPr>
              <a:t>, S</a:t>
            </a:r>
            <a:r>
              <a:rPr kumimoji="1" lang="en-GB" altLang="zh-TW" sz="2000" i="1" baseline="-25000" dirty="0" smtClean="0">
                <a:solidFill>
                  <a:srgbClr val="7030A0"/>
                </a:solidFill>
              </a:rPr>
              <a:t>D/U</a:t>
            </a:r>
            <a:endParaRPr kumimoji="1" lang="en-GB" altLang="zh-TW" sz="2000" dirty="0">
              <a:solidFill>
                <a:srgbClr val="7030A0"/>
              </a:solidFill>
            </a:endParaRPr>
          </a:p>
        </p:txBody>
      </p:sp>
      <p:sp>
        <p:nvSpPr>
          <p:cNvPr id="2059" name="Text Box 44"/>
          <p:cNvSpPr txBox="1">
            <a:spLocks noChangeArrowheads="1"/>
          </p:cNvSpPr>
          <p:nvPr/>
        </p:nvSpPr>
        <p:spPr bwMode="auto">
          <a:xfrm>
            <a:off x="609600" y="6242685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 smtClean="0">
                <a:solidFill>
                  <a:srgbClr val="0000FF"/>
                </a:solidFill>
              </a:rPr>
              <a:t>Goal: Maximize S</a:t>
            </a:r>
            <a:r>
              <a:rPr kumimoji="1" lang="en-GB" altLang="zh-TW" sz="2000" baseline="-25000" dirty="0" smtClean="0">
                <a:solidFill>
                  <a:srgbClr val="0000FF"/>
                </a:solidFill>
              </a:rPr>
              <a:t>D/U</a:t>
            </a:r>
            <a:r>
              <a:rPr kumimoji="1" lang="en-GB" altLang="zh-TW" sz="2000" dirty="0" smtClean="0">
                <a:solidFill>
                  <a:srgbClr val="0000FF"/>
                </a:solidFill>
              </a:rPr>
              <a:t> to maximize production of the desired product</a:t>
            </a:r>
            <a:endParaRPr kumimoji="1" lang="en-GB" altLang="zh-TW" sz="2000" dirty="0">
              <a:solidFill>
                <a:srgbClr val="0000FF"/>
              </a:solidFill>
            </a:endParaRPr>
          </a:p>
        </p:txBody>
      </p:sp>
      <p:graphicFrame>
        <p:nvGraphicFramePr>
          <p:cNvPr id="1946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488050"/>
              </p:ext>
            </p:extLst>
          </p:nvPr>
        </p:nvGraphicFramePr>
        <p:xfrm>
          <a:off x="2205038" y="3162300"/>
          <a:ext cx="473233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98" name="Equation" r:id="rId9" imgW="5041800" imgH="634680" progId="Equation.DSMT4">
                  <p:embed/>
                </p:oleObj>
              </mc:Choice>
              <mc:Fallback>
                <p:oleObj name="Equation" r:id="rId9" imgW="5041800" imgH="634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162300"/>
                        <a:ext cx="4732337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819407"/>
              </p:ext>
            </p:extLst>
          </p:nvPr>
        </p:nvGraphicFramePr>
        <p:xfrm>
          <a:off x="741363" y="5360988"/>
          <a:ext cx="7666037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99" name="Equation" r:id="rId11" imgW="8191440" imgH="876240" progId="Equation.DSMT4">
                  <p:embed/>
                </p:oleObj>
              </mc:Choice>
              <mc:Fallback>
                <p:oleObj name="Equation" r:id="rId11" imgW="8191440" imgH="8762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3" y="5360988"/>
                        <a:ext cx="7666037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901519"/>
              </p:ext>
            </p:extLst>
          </p:nvPr>
        </p:nvGraphicFramePr>
        <p:xfrm>
          <a:off x="5621338" y="1171575"/>
          <a:ext cx="27606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0" name="Equation" r:id="rId13" imgW="2869920" imgH="647640" progId="Equation.DSMT4">
                  <p:embed/>
                </p:oleObj>
              </mc:Choice>
              <mc:Fallback>
                <p:oleObj name="Equation" r:id="rId13" imgW="2869920" imgH="647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1338" y="1171575"/>
                        <a:ext cx="276066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757036"/>
              </p:ext>
            </p:extLst>
          </p:nvPr>
        </p:nvGraphicFramePr>
        <p:xfrm>
          <a:off x="5632450" y="1900237"/>
          <a:ext cx="280828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1" name="Equation" r:id="rId15" imgW="2933640" imgH="647640" progId="Equation.DSMT4">
                  <p:embed/>
                </p:oleObj>
              </mc:Choice>
              <mc:Fallback>
                <p:oleObj name="Equation" r:id="rId15" imgW="2933640" imgH="647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1900237"/>
                        <a:ext cx="2808288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065105"/>
              </p:ext>
            </p:extLst>
          </p:nvPr>
        </p:nvGraphicFramePr>
        <p:xfrm>
          <a:off x="304800" y="2628900"/>
          <a:ext cx="1435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2" name="Equation" r:id="rId17" imgW="1434960" imgH="647640" progId="Equation.DSMT4">
                  <p:embed/>
                </p:oleObj>
              </mc:Choice>
              <mc:Fallback>
                <p:oleObj name="Equation" r:id="rId17" imgW="1434960" imgH="647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628900"/>
                        <a:ext cx="1435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218855"/>
              </p:ext>
            </p:extLst>
          </p:nvPr>
        </p:nvGraphicFramePr>
        <p:xfrm>
          <a:off x="1409700" y="4490940"/>
          <a:ext cx="35544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3" name="Equation" r:id="rId19" imgW="3797280" imgH="698400" progId="Equation.DSMT4">
                  <p:embed/>
                </p:oleObj>
              </mc:Choice>
              <mc:Fallback>
                <p:oleObj name="Equation" r:id="rId19" imgW="3797280" imgH="698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4490940"/>
                        <a:ext cx="3554413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4159470" y="5351145"/>
            <a:ext cx="42672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42260"/>
              </p:ext>
            </p:extLst>
          </p:nvPr>
        </p:nvGraphicFramePr>
        <p:xfrm>
          <a:off x="5219700" y="4236720"/>
          <a:ext cx="24765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4" name="Equation" r:id="rId21" imgW="2476440" imgH="1066680" progId="Equation.DSMT4">
                  <p:embed/>
                </p:oleObj>
              </mc:Choice>
              <mc:Fallback>
                <p:oleObj name="Equation" r:id="rId21" imgW="247644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219700" y="4236720"/>
                        <a:ext cx="24765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2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8" grpId="0"/>
      <p:bldP spid="2059" grpId="0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r>
              <a:rPr lang="en-GB" altLang="zh-TW" dirty="0" smtClean="0"/>
              <a:t>Maximizing S</a:t>
            </a:r>
            <a:r>
              <a:rPr lang="en-GB" altLang="zh-TW" baseline="-25000" dirty="0" smtClean="0"/>
              <a:t>D/U</a:t>
            </a:r>
            <a:r>
              <a:rPr lang="en-GB" altLang="zh-TW" dirty="0" smtClean="0"/>
              <a:t> for Parallel Reactions: Temperature Control</a:t>
            </a:r>
          </a:p>
        </p:txBody>
      </p:sp>
      <p:graphicFrame>
        <p:nvGraphicFramePr>
          <p:cNvPr id="2048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775332"/>
              </p:ext>
            </p:extLst>
          </p:nvPr>
        </p:nvGraphicFramePr>
        <p:xfrm>
          <a:off x="2468563" y="1424940"/>
          <a:ext cx="420846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1" name="Equation" r:id="rId3" imgW="4495680" imgH="876240" progId="Equation.DSMT4">
                  <p:embed/>
                </p:oleObj>
              </mc:Choice>
              <mc:Fallback>
                <p:oleObj name="Equation" r:id="rId3" imgW="4495680" imgH="8762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1424940"/>
                        <a:ext cx="4208462" cy="8842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7995" y="2339340"/>
            <a:ext cx="794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What reactor conditions and configuration maximizes the selectivity?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701230"/>
            <a:ext cx="3961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with temperature (affects k):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88899" y="3199626"/>
            <a:ext cx="1645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a)  If 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&gt; E</a:t>
            </a:r>
            <a:r>
              <a:rPr lang="en-US" sz="2000" baseline="-25000" dirty="0" smtClean="0"/>
              <a:t>U</a:t>
            </a:r>
            <a:endParaRPr lang="en-US" sz="2000" dirty="0" smtClean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609414"/>
              </p:ext>
            </p:extLst>
          </p:nvPr>
        </p:nvGraphicFramePr>
        <p:xfrm>
          <a:off x="698500" y="3761397"/>
          <a:ext cx="3225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2" name="Equation" r:id="rId5" imgW="3225600" imgH="799920" progId="Equation.DSMT4">
                  <p:embed/>
                </p:oleObj>
              </mc:Choice>
              <mc:Fallback>
                <p:oleObj name="Equation" r:id="rId5" imgW="3225600" imgH="7999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761397"/>
                        <a:ext cx="32258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30200" y="4800600"/>
            <a:ext cx="39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Specific rate of desired reaction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increases more rapidly with increasing 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0200" y="5920740"/>
            <a:ext cx="3886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Use higher temperature to favor desired product formation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73599" y="3101340"/>
            <a:ext cx="1645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b)  If 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&lt; E</a:t>
            </a:r>
            <a:r>
              <a:rPr lang="en-US" sz="2000" baseline="-25000" dirty="0" smtClean="0"/>
              <a:t>U</a:t>
            </a:r>
            <a:endParaRPr lang="en-US" sz="2000" dirty="0" smtClean="0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203876"/>
              </p:ext>
            </p:extLst>
          </p:nvPr>
        </p:nvGraphicFramePr>
        <p:xfrm>
          <a:off x="5283200" y="3663111"/>
          <a:ext cx="3225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3" name="Equation" r:id="rId7" imgW="3225600" imgH="799920" progId="Equation.DSMT4">
                  <p:embed/>
                </p:oleObj>
              </mc:Choice>
              <mc:Fallback>
                <p:oleObj name="Equation" r:id="rId7" imgW="3225600" imgH="7999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663111"/>
                        <a:ext cx="32258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00600" y="4603254"/>
            <a:ext cx="407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Specific rate of desired reaction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increases less rapidly with increasing 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00600" y="5612963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Use lower T to favor desired product formation (not so low that the reaction rate is tiny)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2880360" y="4869180"/>
            <a:ext cx="3383280" cy="158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2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r>
              <a:rPr lang="en-GB" altLang="zh-TW" dirty="0" smtClean="0"/>
              <a:t>Maximize S</a:t>
            </a:r>
            <a:r>
              <a:rPr lang="en-GB" altLang="zh-TW" baseline="-25000" dirty="0" smtClean="0"/>
              <a:t>D/U</a:t>
            </a:r>
            <a:r>
              <a:rPr lang="en-GB" altLang="zh-TW" dirty="0" smtClean="0"/>
              <a:t> for Parallel Reactions using Temperature</a:t>
            </a:r>
          </a:p>
        </p:txBody>
      </p:sp>
      <p:graphicFrame>
        <p:nvGraphicFramePr>
          <p:cNvPr id="20484" name="Object 43"/>
          <p:cNvGraphicFramePr>
            <a:graphicFrameLocks noChangeAspect="1"/>
          </p:cNvGraphicFramePr>
          <p:nvPr/>
        </p:nvGraphicFramePr>
        <p:xfrm>
          <a:off x="4660900" y="1600200"/>
          <a:ext cx="3090863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34" name="Equation" r:id="rId3" imgW="3301920" imgH="876240" progId="Equation.DSMT4">
                  <p:embed/>
                </p:oleObj>
              </mc:Choice>
              <mc:Fallback>
                <p:oleObj name="Equation" r:id="rId3" imgW="3301920" imgH="8762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1600200"/>
                        <a:ext cx="3090863" cy="8842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647890"/>
            <a:ext cx="6135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What reactor temperature maximizes the selectivity?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5005" y="302889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= 20 kcal/mol, E</a:t>
            </a:r>
            <a:r>
              <a:rPr lang="en-US" sz="2000" baseline="-25000" dirty="0" smtClean="0"/>
              <a:t>U</a:t>
            </a:r>
            <a:r>
              <a:rPr lang="en-US" sz="2000" dirty="0" smtClean="0"/>
              <a:t> = 10 kcal/mol, T = 25 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</a:t>
            </a:r>
            <a:r>
              <a:rPr lang="en-US" sz="2000" dirty="0" smtClean="0"/>
              <a:t> (298K) or 100 </a:t>
            </a:r>
            <a:r>
              <a:rPr lang="en-US" sz="2000" baseline="30000" dirty="0" smtClean="0">
                <a:cs typeface="Arial"/>
              </a:rPr>
              <a:t>◦</a:t>
            </a:r>
            <a:r>
              <a:rPr lang="en-US" sz="2000" dirty="0" smtClean="0">
                <a:cs typeface="Arial"/>
              </a:rPr>
              <a:t>C</a:t>
            </a:r>
            <a:r>
              <a:rPr lang="en-US" sz="2000" dirty="0" smtClean="0"/>
              <a:t> (373K)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1722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</a:t>
            </a:r>
            <a:r>
              <a:rPr lang="en-US" sz="2000" baseline="-25000" dirty="0" smtClean="0">
                <a:solidFill>
                  <a:srgbClr val="FF0000"/>
                </a:solidFill>
              </a:rPr>
              <a:t>D/U</a:t>
            </a:r>
            <a:r>
              <a:rPr lang="en-US" sz="2000" dirty="0" smtClean="0">
                <a:solidFill>
                  <a:srgbClr val="FF0000"/>
                </a:solidFill>
              </a:rPr>
              <a:t> is greater at 373K, higher temperature to favors desired product formation</a:t>
            </a:r>
          </a:p>
        </p:txBody>
      </p:sp>
      <p:graphicFrame>
        <p:nvGraphicFramePr>
          <p:cNvPr id="29701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961406"/>
              </p:ext>
            </p:extLst>
          </p:nvPr>
        </p:nvGraphicFramePr>
        <p:xfrm>
          <a:off x="601032" y="3429000"/>
          <a:ext cx="79978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35" name="Equation" r:id="rId5" imgW="8546760" imgH="1409400" progId="Equation.DSMT4">
                  <p:embed/>
                </p:oleObj>
              </mc:Choice>
              <mc:Fallback>
                <p:oleObj name="Equation" r:id="rId5" imgW="8546760" imgH="1409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32" y="3429000"/>
                        <a:ext cx="799782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198436"/>
              </p:ext>
            </p:extLst>
          </p:nvPr>
        </p:nvGraphicFramePr>
        <p:xfrm>
          <a:off x="611350" y="4876800"/>
          <a:ext cx="7977188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36" name="Equation" r:id="rId7" imgW="8521560" imgH="1409400" progId="Equation.DSMT4">
                  <p:embed/>
                </p:oleObj>
              </mc:Choice>
              <mc:Fallback>
                <p:oleObj name="Equation" r:id="rId7" imgW="8521560" imgH="140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50" y="4876800"/>
                        <a:ext cx="7977188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1392618" y="1371600"/>
            <a:ext cx="1875283" cy="1336675"/>
            <a:chOff x="584" y="2640"/>
            <a:chExt cx="1134" cy="842"/>
          </a:xfrm>
        </p:grpSpPr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634" y="2640"/>
              <a:ext cx="1029" cy="842"/>
              <a:chOff x="1933" y="2736"/>
              <a:chExt cx="1029" cy="842"/>
            </a:xfrm>
          </p:grpSpPr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1933" y="2965"/>
                <a:ext cx="2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/>
                  <a:t>A</a:t>
                </a:r>
              </a:p>
            </p:txBody>
          </p:sp>
          <p:sp>
            <p:nvSpPr>
              <p:cNvPr id="23" name="Text Box 16"/>
              <p:cNvSpPr txBox="1">
                <a:spLocks noChangeArrowheads="1"/>
              </p:cNvSpPr>
              <p:nvPr/>
            </p:nvSpPr>
            <p:spPr bwMode="auto">
              <a:xfrm>
                <a:off x="2735" y="3326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 smtClean="0"/>
                  <a:t>U</a:t>
                </a:r>
                <a:endParaRPr kumimoji="1" lang="en-GB" altLang="zh-TW" sz="2000" dirty="0"/>
              </a:p>
            </p:txBody>
          </p:sp>
          <p:sp>
            <p:nvSpPr>
              <p:cNvPr id="24" name="Text Box 17"/>
              <p:cNvSpPr txBox="1">
                <a:spLocks noChangeArrowheads="1"/>
              </p:cNvSpPr>
              <p:nvPr/>
            </p:nvSpPr>
            <p:spPr bwMode="auto">
              <a:xfrm>
                <a:off x="2738" y="2736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 smtClean="0"/>
                  <a:t>D</a:t>
                </a:r>
                <a:endParaRPr kumimoji="1" lang="en-GB" altLang="zh-TW" sz="2000" dirty="0"/>
              </a:p>
            </p:txBody>
          </p:sp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 flipV="1">
                <a:off x="2143" y="2876"/>
                <a:ext cx="592" cy="2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>
                <a:off x="2135" y="3211"/>
                <a:ext cx="592" cy="2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20"/>
              <p:cNvSpPr txBox="1">
                <a:spLocks noChangeArrowheads="1"/>
              </p:cNvSpPr>
              <p:nvPr/>
            </p:nvSpPr>
            <p:spPr bwMode="auto">
              <a:xfrm>
                <a:off x="2268" y="3272"/>
                <a:ext cx="2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 err="1" smtClean="0"/>
                  <a:t>k</a:t>
                </a:r>
                <a:r>
                  <a:rPr kumimoji="1" lang="en-GB" altLang="zh-TW" sz="2000" i="1" baseline="-25000" dirty="0" err="1" smtClean="0"/>
                  <a:t>U</a:t>
                </a:r>
                <a:endParaRPr kumimoji="1" lang="en-GB" altLang="zh-TW" sz="2000" i="1" dirty="0"/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2206" y="2784"/>
                <a:ext cx="2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 err="1" smtClean="0"/>
                  <a:t>k</a:t>
                </a:r>
                <a:r>
                  <a:rPr kumimoji="1" lang="en-GB" altLang="zh-TW" sz="2000" i="1" baseline="-25000" dirty="0" err="1" smtClean="0"/>
                  <a:t>D</a:t>
                </a:r>
                <a:endParaRPr kumimoji="1" lang="en-GB" altLang="zh-TW" sz="2000" i="1" dirty="0"/>
              </a:p>
            </p:txBody>
          </p:sp>
        </p:grpSp>
        <p:sp>
          <p:nvSpPr>
            <p:cNvPr id="20" name="Rectangle 68"/>
            <p:cNvSpPr>
              <a:spLocks noChangeArrowheads="1"/>
            </p:cNvSpPr>
            <p:nvPr/>
          </p:nvSpPr>
          <p:spPr bwMode="auto">
            <a:xfrm>
              <a:off x="584" y="2640"/>
              <a:ext cx="1134" cy="80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" name="Left Brace 28"/>
          <p:cNvSpPr/>
          <p:nvPr/>
        </p:nvSpPr>
        <p:spPr>
          <a:xfrm rot="16200000">
            <a:off x="6720840" y="4188900"/>
            <a:ext cx="304800" cy="155448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/>
          <p:cNvSpPr/>
          <p:nvPr/>
        </p:nvSpPr>
        <p:spPr>
          <a:xfrm rot="5400000" flipV="1">
            <a:off x="6724520" y="4709160"/>
            <a:ext cx="304800" cy="155448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21520" y="495563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/U</a:t>
            </a:r>
            <a:endParaRPr lang="en-US" sz="20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6629400" y="3352800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a) E</a:t>
            </a:r>
            <a:r>
              <a:rPr lang="en-US" sz="2000" baseline="-25000" dirty="0" smtClean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 &gt; E</a:t>
            </a:r>
            <a:r>
              <a:rPr lang="en-US" sz="2000" baseline="-25000" dirty="0" smtClean="0">
                <a:solidFill>
                  <a:srgbClr val="FF0000"/>
                </a:solidFill>
              </a:rPr>
              <a:t>U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4800" y="3429000"/>
            <a:ext cx="1197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 = 25 </a:t>
            </a:r>
            <a:r>
              <a:rPr lang="en-US" baseline="30000" dirty="0" smtClean="0">
                <a:solidFill>
                  <a:srgbClr val="0000FF"/>
                </a:solidFill>
                <a:cs typeface="Arial"/>
              </a:rPr>
              <a:t>◦</a:t>
            </a:r>
            <a:r>
              <a:rPr lang="en-US" dirty="0" smtClean="0">
                <a:solidFill>
                  <a:srgbClr val="0000FF"/>
                </a:solidFill>
                <a:cs typeface="Arial"/>
              </a:rPr>
              <a:t>C</a:t>
            </a:r>
          </a:p>
          <a:p>
            <a:r>
              <a:rPr lang="en-US" dirty="0" smtClean="0">
                <a:solidFill>
                  <a:srgbClr val="0000FF"/>
                </a:solidFill>
                <a:cs typeface="Arial"/>
              </a:rPr>
              <a:t>   </a:t>
            </a:r>
            <a:r>
              <a:rPr lang="en-US" dirty="0" smtClean="0">
                <a:solidFill>
                  <a:srgbClr val="0000FF"/>
                </a:solidFill>
              </a:rPr>
              <a:t> (298K):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0640" y="4931980"/>
            <a:ext cx="12545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 = 100 </a:t>
            </a:r>
            <a:r>
              <a:rPr lang="en-US" baseline="30000" dirty="0" smtClean="0">
                <a:solidFill>
                  <a:srgbClr val="FF0000"/>
                </a:solidFill>
                <a:cs typeface="Arial"/>
              </a:rPr>
              <a:t>◦</a:t>
            </a:r>
            <a:r>
              <a:rPr lang="en-US" dirty="0" smtClean="0">
                <a:solidFill>
                  <a:srgbClr val="FF0000"/>
                </a:solidFill>
                <a:cs typeface="Arial"/>
              </a:rPr>
              <a:t>C</a:t>
            </a:r>
          </a:p>
          <a:p>
            <a:r>
              <a:rPr lang="en-US" dirty="0" smtClean="0">
                <a:solidFill>
                  <a:srgbClr val="FF0000"/>
                </a:solidFill>
                <a:cs typeface="Arial"/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 (373K):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 animBg="1"/>
      <p:bldP spid="30" grpId="0" animBg="1"/>
      <p:bldP spid="31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r>
              <a:rPr lang="en-GB" altLang="zh-TW" dirty="0" smtClean="0"/>
              <a:t>Maximizing S</a:t>
            </a:r>
            <a:r>
              <a:rPr lang="en-GB" altLang="zh-TW" baseline="-25000" dirty="0" smtClean="0"/>
              <a:t>D/U</a:t>
            </a:r>
            <a:r>
              <a:rPr lang="en-GB" altLang="zh-TW" dirty="0" smtClean="0"/>
              <a:t> for Parallel Reactions: Concentration</a:t>
            </a:r>
          </a:p>
        </p:txBody>
      </p:sp>
      <p:graphicFrame>
        <p:nvGraphicFramePr>
          <p:cNvPr id="307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05415"/>
              </p:ext>
            </p:extLst>
          </p:nvPr>
        </p:nvGraphicFramePr>
        <p:xfrm>
          <a:off x="1306513" y="3416885"/>
          <a:ext cx="25257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5" name="Equation" r:id="rId3" imgW="2743200" imgH="330120" progId="Equation.DSMT4">
                  <p:embed/>
                </p:oleObj>
              </mc:Choice>
              <mc:Fallback>
                <p:oleObj name="Equation" r:id="rId3" imgW="2743200" imgH="3301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3416885"/>
                        <a:ext cx="252571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3"/>
          <p:cNvGraphicFramePr>
            <a:graphicFrameLocks noChangeAspect="1"/>
          </p:cNvGraphicFramePr>
          <p:nvPr/>
        </p:nvGraphicFramePr>
        <p:xfrm>
          <a:off x="3716338" y="1524000"/>
          <a:ext cx="420846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6" name="Equation" r:id="rId5" imgW="4495680" imgH="876240" progId="Equation.DSMT4">
                  <p:embed/>
                </p:oleObj>
              </mc:Choice>
              <mc:Fallback>
                <p:oleObj name="Equation" r:id="rId5" imgW="4495680" imgH="8762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1524000"/>
                        <a:ext cx="4208462" cy="8842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7995" y="2590800"/>
            <a:ext cx="794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What reactor conditions and configuration maximizes the selectivity?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297180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Now evaluate concentration: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79355" y="429239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large C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graphicFrame>
        <p:nvGraphicFramePr>
          <p:cNvPr id="1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593265"/>
              </p:ext>
            </p:extLst>
          </p:nvPr>
        </p:nvGraphicFramePr>
        <p:xfrm>
          <a:off x="4927600" y="3416885"/>
          <a:ext cx="2516188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7" name="Equation" r:id="rId7" imgW="2730240" imgH="330120" progId="Equation.DSMT4">
                  <p:embed/>
                </p:oleObj>
              </mc:Choice>
              <mc:Fallback>
                <p:oleObj name="Equation" r:id="rId7" imgW="273024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3416885"/>
                        <a:ext cx="2516188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150699" y="4292391"/>
            <a:ext cx="2069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small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1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082609"/>
              </p:ext>
            </p:extLst>
          </p:nvPr>
        </p:nvGraphicFramePr>
        <p:xfrm>
          <a:off x="1324769" y="4894924"/>
          <a:ext cx="24892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8" name="Equation" r:id="rId9" imgW="2705040" imgH="330120" progId="Equation.DSMT4">
                  <p:embed/>
                </p:oleObj>
              </mc:Choice>
              <mc:Fallback>
                <p:oleObj name="Equation" r:id="rId9" imgW="2705040" imgH="3301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769" y="4894924"/>
                        <a:ext cx="24892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579355" y="574019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large C</a:t>
            </a:r>
            <a:r>
              <a:rPr lang="en-US" sz="2000" baseline="-25000" dirty="0" smtClean="0"/>
              <a:t>B</a:t>
            </a:r>
            <a:endParaRPr lang="en-US" sz="2000" dirty="0" smtClean="0"/>
          </a:p>
        </p:txBody>
      </p:sp>
      <p:graphicFrame>
        <p:nvGraphicFramePr>
          <p:cNvPr id="1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495613"/>
              </p:ext>
            </p:extLst>
          </p:nvPr>
        </p:nvGraphicFramePr>
        <p:xfrm>
          <a:off x="4945063" y="4895701"/>
          <a:ext cx="24812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9" name="Equation" r:id="rId11" imgW="2692080" imgH="330120" progId="Equation.DSMT4">
                  <p:embed/>
                </p:oleObj>
              </mc:Choice>
              <mc:Fallback>
                <p:oleObj name="Equation" r:id="rId11" imgW="269208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4895701"/>
                        <a:ext cx="24812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181253" y="5740191"/>
            <a:ext cx="2008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small C</a:t>
            </a:r>
            <a:r>
              <a:rPr lang="en-US" sz="2000" baseline="-25000" dirty="0" smtClean="0"/>
              <a:t>B</a:t>
            </a:r>
            <a:endParaRPr lang="en-US" sz="2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722934" y="6128871"/>
            <a:ext cx="769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How do these concentration requirements affect reactor selection?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857375" y="1371600"/>
            <a:ext cx="1556936" cy="1235076"/>
            <a:chOff x="445506" y="1771650"/>
            <a:chExt cx="1556936" cy="1235076"/>
          </a:xfrm>
        </p:grpSpPr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1635384" y="1911350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D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1066800" y="2133600"/>
              <a:ext cx="6096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112328" y="17716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D</a:t>
              </a:r>
              <a:endParaRPr kumimoji="1" lang="en-GB" altLang="zh-TW" i="1" dirty="0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445506" y="2220912"/>
              <a:ext cx="65458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A+B</a:t>
              </a:r>
              <a:endParaRPr kumimoji="1" lang="en-GB" altLang="zh-TW" dirty="0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1612443" y="2636838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U</a:t>
              </a: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990600" y="251460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U</a:t>
              </a:r>
              <a:endParaRPr kumimoji="1" lang="en-GB" altLang="zh-TW" i="1" dirty="0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1066799" y="2514601"/>
              <a:ext cx="609601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0" name="Straight Connector 29"/>
          <p:cNvCxnSpPr/>
          <p:nvPr/>
        </p:nvCxnSpPr>
        <p:spPr>
          <a:xfrm>
            <a:off x="723900" y="4767907"/>
            <a:ext cx="7696200" cy="158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200400" y="4767907"/>
            <a:ext cx="2743200" cy="158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8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612406"/>
              </p:ext>
            </p:extLst>
          </p:nvPr>
        </p:nvGraphicFramePr>
        <p:xfrm>
          <a:off x="2124869" y="3857251"/>
          <a:ext cx="889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0" name="Equation" r:id="rId13" imgW="965160" imgH="406080" progId="Equation.DSMT4">
                  <p:embed/>
                </p:oleObj>
              </mc:Choice>
              <mc:Fallback>
                <p:oleObj name="Equation" r:id="rId13" imgW="965160" imgH="4060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869" y="3857251"/>
                        <a:ext cx="8890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77089"/>
              </p:ext>
            </p:extLst>
          </p:nvPr>
        </p:nvGraphicFramePr>
        <p:xfrm>
          <a:off x="5741194" y="3858838"/>
          <a:ext cx="8890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1" name="Equation" r:id="rId15" imgW="965160" imgH="406080" progId="Equation.DSMT4">
                  <p:embed/>
                </p:oleObj>
              </mc:Choice>
              <mc:Fallback>
                <p:oleObj name="Equation" r:id="rId15" imgW="965160" imgH="4060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194" y="3858838"/>
                        <a:ext cx="88900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929396"/>
              </p:ext>
            </p:extLst>
          </p:nvPr>
        </p:nvGraphicFramePr>
        <p:xfrm>
          <a:off x="2136776" y="5313933"/>
          <a:ext cx="8651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2" name="Equation" r:id="rId17" imgW="939600" imgH="406080" progId="Equation.DSMT4">
                  <p:embed/>
                </p:oleObj>
              </mc:Choice>
              <mc:Fallback>
                <p:oleObj name="Equation" r:id="rId17" imgW="93960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5313933"/>
                        <a:ext cx="86518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926964"/>
              </p:ext>
            </p:extLst>
          </p:nvPr>
        </p:nvGraphicFramePr>
        <p:xfrm>
          <a:off x="5752307" y="5313932"/>
          <a:ext cx="86677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3" name="Equation" r:id="rId19" imgW="939600" imgH="406080" progId="Equation.DSMT4">
                  <p:embed/>
                </p:oleObj>
              </mc:Choice>
              <mc:Fallback>
                <p:oleObj name="Equation" r:id="rId19" imgW="939600" imgH="406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2307" y="5313932"/>
                        <a:ext cx="86677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Concentration Requirements &amp; Reactor Selection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876800" y="1984344"/>
            <a:ext cx="1848647" cy="2069849"/>
            <a:chOff x="304800" y="1784190"/>
            <a:chExt cx="1848647" cy="2069849"/>
          </a:xfrm>
        </p:grpSpPr>
        <p:grpSp>
          <p:nvGrpSpPr>
            <p:cNvPr id="5" name="Group 39"/>
            <p:cNvGrpSpPr/>
            <p:nvPr/>
          </p:nvGrpSpPr>
          <p:grpSpPr>
            <a:xfrm>
              <a:off x="304800" y="1784190"/>
              <a:ext cx="1738779" cy="2069849"/>
              <a:chOff x="2732567" y="1436538"/>
              <a:chExt cx="1738779" cy="1325689"/>
            </a:xfrm>
          </p:grpSpPr>
          <p:grpSp>
            <p:nvGrpSpPr>
              <p:cNvPr id="12" name="Group 25"/>
              <p:cNvGrpSpPr>
                <a:grpSpLocks/>
              </p:cNvGrpSpPr>
              <p:nvPr/>
            </p:nvGrpSpPr>
            <p:grpSpPr bwMode="auto">
              <a:xfrm>
                <a:off x="3200400" y="1600196"/>
                <a:ext cx="1077913" cy="1162031"/>
                <a:chOff x="3708400" y="3543300"/>
                <a:chExt cx="1077913" cy="1307286"/>
              </a:xfrm>
            </p:grpSpPr>
            <p:sp>
              <p:nvSpPr>
                <p:cNvPr id="15" name="Rectangle 4"/>
                <p:cNvSpPr>
                  <a:spLocks noChangeArrowheads="1"/>
                </p:cNvSpPr>
                <p:nvPr/>
              </p:nvSpPr>
              <p:spPr bwMode="auto">
                <a:xfrm>
                  <a:off x="3708400" y="3994069"/>
                  <a:ext cx="1066800" cy="856517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 u="none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16" name="Line 5"/>
                <p:cNvSpPr>
                  <a:spLocks noChangeShapeType="1"/>
                </p:cNvSpPr>
                <p:nvPr/>
              </p:nvSpPr>
              <p:spPr bwMode="auto">
                <a:xfrm>
                  <a:off x="4241800" y="3543300"/>
                  <a:ext cx="0" cy="1120061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17" name="Oval 6"/>
                <p:cNvSpPr>
                  <a:spLocks noChangeArrowheads="1"/>
                </p:cNvSpPr>
                <p:nvPr/>
              </p:nvSpPr>
              <p:spPr bwMode="auto">
                <a:xfrm>
                  <a:off x="4241800" y="4622001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18" name="Oval 7"/>
                <p:cNvSpPr>
                  <a:spLocks noChangeArrowheads="1"/>
                </p:cNvSpPr>
                <p:nvPr/>
              </p:nvSpPr>
              <p:spPr bwMode="auto">
                <a:xfrm>
                  <a:off x="3860800" y="4622001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19" name="Freeform 8"/>
                <p:cNvSpPr>
                  <a:spLocks/>
                </p:cNvSpPr>
                <p:nvPr/>
              </p:nvSpPr>
              <p:spPr bwMode="auto">
                <a:xfrm>
                  <a:off x="3708400" y="4237666"/>
                  <a:ext cx="1077913" cy="177800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2732567" y="1477870"/>
                <a:ext cx="756938" cy="413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A0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</a:p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B0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799367" y="1436538"/>
                <a:ext cx="671979" cy="413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</a:p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B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6" name="Group 54"/>
            <p:cNvGrpSpPr/>
            <p:nvPr/>
          </p:nvGrpSpPr>
          <p:grpSpPr>
            <a:xfrm>
              <a:off x="304800" y="2458321"/>
              <a:ext cx="762000" cy="533400"/>
              <a:chOff x="2362200" y="1162921"/>
              <a:chExt cx="1066800" cy="533400"/>
            </a:xfrm>
          </p:grpSpPr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2362200" y="1162921"/>
                <a:ext cx="106680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3429000" y="1162921"/>
                <a:ext cx="0" cy="53340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  <p:grpSp>
          <p:nvGrpSpPr>
            <p:cNvPr id="7" name="Group 55"/>
            <p:cNvGrpSpPr/>
            <p:nvPr/>
          </p:nvGrpSpPr>
          <p:grpSpPr>
            <a:xfrm>
              <a:off x="1513367" y="2438400"/>
              <a:ext cx="640080" cy="1005840"/>
              <a:chOff x="1513367" y="2438400"/>
              <a:chExt cx="640080" cy="1005840"/>
            </a:xfrm>
          </p:grpSpPr>
          <p:sp>
            <p:nvSpPr>
              <p:cNvPr id="8" name="Line 12"/>
              <p:cNvSpPr>
                <a:spLocks noChangeShapeType="1"/>
              </p:cNvSpPr>
              <p:nvPr/>
            </p:nvSpPr>
            <p:spPr bwMode="auto">
              <a:xfrm flipV="1">
                <a:off x="1524000" y="2438400"/>
                <a:ext cx="0" cy="100584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9" name="Line 21"/>
              <p:cNvSpPr>
                <a:spLocks noChangeShapeType="1"/>
              </p:cNvSpPr>
              <p:nvPr/>
            </p:nvSpPr>
            <p:spPr bwMode="auto">
              <a:xfrm flipV="1">
                <a:off x="1513367" y="2438400"/>
                <a:ext cx="6400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2514600" y="142678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do concentration requirements play into reactor selection?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81800" y="2483584"/>
            <a:ext cx="2057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CSTR: concentration is always at its lowest value (that at outlet)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341120" y="2667000"/>
            <a:ext cx="2499360" cy="400110"/>
            <a:chOff x="5074920" y="2819400"/>
            <a:chExt cx="2499360" cy="40011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74920" y="3018661"/>
              <a:ext cx="64008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5715000" y="2819400"/>
              <a:ext cx="1219200" cy="400110"/>
              <a:chOff x="5715000" y="2819400"/>
              <a:chExt cx="1219200" cy="40011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5715000" y="2819400"/>
                <a:ext cx="1219200" cy="381000"/>
              </a:xfrm>
              <a:prstGeom prst="round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74985" y="2819400"/>
                <a:ext cx="6992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PFR</a:t>
                </a:r>
              </a:p>
            </p:txBody>
          </p:sp>
        </p:grpSp>
        <p:cxnSp>
          <p:nvCxnSpPr>
            <p:cNvPr id="27" name="Straight Arrow Connector 26"/>
            <p:cNvCxnSpPr/>
            <p:nvPr/>
          </p:nvCxnSpPr>
          <p:spPr>
            <a:xfrm>
              <a:off x="6934200" y="3016470"/>
              <a:ext cx="64008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685800" y="3099137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PFR (or PBR): concentration is high at the inlet &amp; progressively drops to the outlet concentration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94290" y="4304169"/>
            <a:ext cx="1153510" cy="1705898"/>
            <a:chOff x="522890" y="4419600"/>
            <a:chExt cx="1153510" cy="1705898"/>
          </a:xfrm>
        </p:grpSpPr>
        <p:grpSp>
          <p:nvGrpSpPr>
            <p:cNvPr id="31" name="Group 38"/>
            <p:cNvGrpSpPr>
              <a:grpSpLocks/>
            </p:cNvGrpSpPr>
            <p:nvPr/>
          </p:nvGrpSpPr>
          <p:grpSpPr bwMode="auto">
            <a:xfrm>
              <a:off x="522890" y="4419600"/>
              <a:ext cx="1077912" cy="1705898"/>
              <a:chOff x="5552880" y="3762282"/>
              <a:chExt cx="1077862" cy="1705527"/>
            </a:xfrm>
          </p:grpSpPr>
          <p:sp>
            <p:nvSpPr>
              <p:cNvPr id="34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5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5552880" y="4346355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1057320" y="5130225"/>
              <a:ext cx="6190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</a:t>
              </a:r>
              <a:r>
                <a:rPr lang="en-US" sz="1600" baseline="-25000" dirty="0" smtClean="0"/>
                <a:t>A</a:t>
              </a:r>
              <a:r>
                <a:rPr lang="en-US" sz="1600" dirty="0" smtClean="0"/>
                <a:t>(t)</a:t>
              </a:r>
            </a:p>
            <a:p>
              <a:r>
                <a:rPr lang="en-US" sz="1600" dirty="0" smtClean="0"/>
                <a:t>C</a:t>
              </a:r>
              <a:r>
                <a:rPr lang="en-US" sz="1600" baseline="-25000" dirty="0" smtClean="0"/>
                <a:t>B</a:t>
              </a:r>
              <a:r>
                <a:rPr lang="en-US" sz="1600" dirty="0" smtClean="0"/>
                <a:t>(t)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85800" y="1219200"/>
            <a:ext cx="1556936" cy="1235076"/>
            <a:chOff x="445506" y="1771650"/>
            <a:chExt cx="1556936" cy="1235076"/>
          </a:xfrm>
        </p:grpSpPr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1635384" y="1911350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D</a:t>
              </a:r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 flipV="1">
              <a:off x="1066800" y="2133600"/>
              <a:ext cx="6096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1112328" y="17716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D</a:t>
              </a:r>
              <a:endParaRPr kumimoji="1" lang="en-GB" altLang="zh-TW" i="1" dirty="0"/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445506" y="2220912"/>
              <a:ext cx="65458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A+B</a:t>
              </a:r>
              <a:endParaRPr kumimoji="1" lang="en-GB" altLang="zh-TW" dirty="0"/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>
              <a:off x="1612443" y="2636838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U</a:t>
              </a:r>
            </a:p>
          </p:txBody>
        </p:sp>
        <p:sp>
          <p:nvSpPr>
            <p:cNvPr id="45" name="Text Box 25"/>
            <p:cNvSpPr txBox="1">
              <a:spLocks noChangeArrowheads="1"/>
            </p:cNvSpPr>
            <p:nvPr/>
          </p:nvSpPr>
          <p:spPr bwMode="auto">
            <a:xfrm>
              <a:off x="990600" y="251460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U</a:t>
              </a:r>
              <a:endParaRPr kumimoji="1" lang="en-GB" altLang="zh-TW" i="1" dirty="0"/>
            </a:p>
          </p:txBody>
        </p:sp>
        <p:sp>
          <p:nvSpPr>
            <p:cNvPr id="46" name="Line 26"/>
            <p:cNvSpPr>
              <a:spLocks noChangeShapeType="1"/>
            </p:cNvSpPr>
            <p:nvPr/>
          </p:nvSpPr>
          <p:spPr bwMode="auto">
            <a:xfrm>
              <a:off x="1066799" y="2514601"/>
              <a:ext cx="609601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447800" y="4501753"/>
            <a:ext cx="243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Batch: concentration is high at t=0 &amp; progressively drops with increasing time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62600" y="4267200"/>
            <a:ext cx="327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Semi-batch: concentration of one reactant (A as shown) is high at t=0 &amp; progressively drops with increasing time, whereas concentration of B can be kept low at all times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191001" y="4451130"/>
            <a:ext cx="1219200" cy="1911840"/>
            <a:chOff x="4191001" y="4566561"/>
            <a:chExt cx="1219200" cy="1911840"/>
          </a:xfrm>
        </p:grpSpPr>
        <p:grpSp>
          <p:nvGrpSpPr>
            <p:cNvPr id="49" name="Group 54"/>
            <p:cNvGrpSpPr>
              <a:grpSpLocks/>
            </p:cNvGrpSpPr>
            <p:nvPr/>
          </p:nvGrpSpPr>
          <p:grpSpPr bwMode="auto">
            <a:xfrm>
              <a:off x="4191001" y="4566561"/>
              <a:ext cx="1195077" cy="1911840"/>
              <a:chOff x="3320943" y="3496228"/>
              <a:chExt cx="1195022" cy="1911427"/>
            </a:xfrm>
          </p:grpSpPr>
          <p:grpSp>
            <p:nvGrpSpPr>
              <p:cNvPr id="50" name="Group 40"/>
              <p:cNvGrpSpPr>
                <a:grpSpLocks/>
              </p:cNvGrpSpPr>
              <p:nvPr/>
            </p:nvGrpSpPr>
            <p:grpSpPr bwMode="auto">
              <a:xfrm>
                <a:off x="3320943" y="3496228"/>
                <a:ext cx="838160" cy="964531"/>
                <a:chOff x="6978543" y="3420028"/>
                <a:chExt cx="838160" cy="964531"/>
              </a:xfrm>
            </p:grpSpPr>
            <p:sp>
              <p:nvSpPr>
                <p:cNvPr id="58" name="Line 21"/>
                <p:cNvSpPr>
                  <a:spLocks noChangeShapeType="1"/>
                </p:cNvSpPr>
                <p:nvPr/>
              </p:nvSpPr>
              <p:spPr bwMode="auto">
                <a:xfrm>
                  <a:off x="7391271" y="3744618"/>
                  <a:ext cx="0" cy="639941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 type="triangle" w="med" len="med"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978543" y="3420028"/>
                  <a:ext cx="838160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C</a:t>
                  </a:r>
                  <a:r>
                    <a:rPr lang="en-US" altLang="en-US" u="none" baseline="-25000" dirty="0" smtClean="0"/>
                    <a:t>B</a:t>
                  </a:r>
                  <a:r>
                    <a:rPr lang="en-US" altLang="en-US" u="none" dirty="0" smtClean="0">
                      <a:latin typeface="Symbol" pitchFamily="18" charset="2"/>
                    </a:rPr>
                    <a:t>u</a:t>
                  </a:r>
                  <a:r>
                    <a:rPr lang="en-US" altLang="en-US" u="none" baseline="-25000" dirty="0" smtClean="0"/>
                    <a:t>0</a:t>
                  </a:r>
                  <a:endParaRPr lang="en-US" altLang="en-US" u="none" dirty="0"/>
                </a:p>
              </p:txBody>
            </p:sp>
          </p:grpSp>
          <p:grpSp>
            <p:nvGrpSpPr>
              <p:cNvPr id="51" name="Group 38"/>
              <p:cNvGrpSpPr>
                <a:grpSpLocks/>
              </p:cNvGrpSpPr>
              <p:nvPr/>
            </p:nvGrpSpPr>
            <p:grpSpPr bwMode="auto">
              <a:xfrm>
                <a:off x="3438103" y="3867510"/>
                <a:ext cx="1077862" cy="1540145"/>
                <a:chOff x="5553559" y="3762282"/>
                <a:chExt cx="1077862" cy="1540145"/>
              </a:xfrm>
            </p:grpSpPr>
            <p:sp>
              <p:nvSpPr>
                <p:cNvPr id="53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3390" y="4113966"/>
                  <a:ext cx="1066750" cy="1188461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54" name="Line 12"/>
                <p:cNvSpPr>
                  <a:spLocks noChangeShapeType="1"/>
                </p:cNvSpPr>
                <p:nvPr/>
              </p:nvSpPr>
              <p:spPr bwMode="auto">
                <a:xfrm>
                  <a:off x="6096765" y="3762282"/>
                  <a:ext cx="0" cy="1279882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Oval 13"/>
                <p:cNvSpPr>
                  <a:spLocks noChangeArrowheads="1"/>
                </p:cNvSpPr>
                <p:nvPr/>
              </p:nvSpPr>
              <p:spPr bwMode="auto">
                <a:xfrm>
                  <a:off x="6096765" y="4989693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Oval 14"/>
                <p:cNvSpPr>
                  <a:spLocks noChangeArrowheads="1"/>
                </p:cNvSpPr>
                <p:nvPr/>
              </p:nvSpPr>
              <p:spPr bwMode="auto">
                <a:xfrm>
                  <a:off x="5715783" y="4989693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15"/>
                <p:cNvSpPr>
                  <a:spLocks/>
                </p:cNvSpPr>
                <p:nvPr/>
              </p:nvSpPr>
              <p:spPr bwMode="auto">
                <a:xfrm>
                  <a:off x="5553559" y="4553608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61" name="Text Box 24"/>
            <p:cNvSpPr txBox="1">
              <a:spLocks noChangeArrowheads="1"/>
            </p:cNvSpPr>
            <p:nvPr/>
          </p:nvSpPr>
          <p:spPr bwMode="auto">
            <a:xfrm>
              <a:off x="4876801" y="5867400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C</a:t>
              </a:r>
              <a:r>
                <a:rPr lang="en-US" altLang="en-US" u="none" baseline="-25000" dirty="0" smtClean="0"/>
                <a:t>A</a:t>
              </a:r>
              <a:endParaRPr lang="en-US" altLang="en-US" u="none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48" grpId="0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-1828801" y="3429000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1020" y="-10510"/>
            <a:ext cx="1556936" cy="1182526"/>
            <a:chOff x="445506" y="1771650"/>
            <a:chExt cx="1556936" cy="1182526"/>
          </a:xfrm>
        </p:grpSpPr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1635384" y="1911350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D</a:t>
              </a:r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 flipV="1">
              <a:off x="1066800" y="2133600"/>
              <a:ext cx="6096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12328" y="17716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D</a:t>
              </a:r>
              <a:endParaRPr kumimoji="1" lang="en-GB" altLang="zh-TW" i="1" dirty="0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45506" y="2220912"/>
              <a:ext cx="65458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A+B</a:t>
              </a:r>
              <a:endParaRPr kumimoji="1" lang="en-GB" altLang="zh-TW" dirty="0"/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1612443" y="2584288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U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990600" y="24620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U</a:t>
              </a:r>
              <a:endParaRPr kumimoji="1" lang="en-GB" altLang="zh-TW" i="1" dirty="0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>
              <a:off x="1066799" y="2462051"/>
              <a:ext cx="609601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02170" y="1308599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&gt; b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1781559"/>
            <a:ext cx="137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High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favors desired product formation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2170" y="3962400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&lt; b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4435360"/>
            <a:ext cx="137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High C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favors </a:t>
            </a:r>
            <a:r>
              <a:rPr lang="en-US" sz="2000" u="sng" dirty="0" smtClean="0"/>
              <a:t>undesired</a:t>
            </a:r>
            <a:r>
              <a:rPr lang="en-US" sz="2000" dirty="0" smtClean="0"/>
              <a:t> product formation</a:t>
            </a:r>
          </a:p>
          <a:p>
            <a:pPr algn="ctr"/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7030A0"/>
                </a:solidFill>
              </a:rPr>
              <a:t>keep C</a:t>
            </a:r>
            <a:r>
              <a:rPr lang="en-US" sz="2000" baseline="-25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>
                <a:solidFill>
                  <a:srgbClr val="7030A0"/>
                </a:solidFill>
              </a:rPr>
              <a:t> low</a:t>
            </a:r>
            <a:r>
              <a:rPr lang="en-US" sz="2000" dirty="0" smtClean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0200" y="317940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&gt; a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93580" y="19707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High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favors desired product formation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57800" y="317940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&lt; a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74980" y="1524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High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favors </a:t>
            </a:r>
            <a:r>
              <a:rPr lang="en-US" sz="2000" u="sng" dirty="0" smtClean="0"/>
              <a:t>undesired</a:t>
            </a:r>
            <a:r>
              <a:rPr lang="en-US" sz="2000" dirty="0" smtClean="0"/>
              <a:t> product formation </a:t>
            </a:r>
          </a:p>
          <a:p>
            <a:pPr algn="ctr"/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7030A0"/>
                </a:solidFill>
              </a:rPr>
              <a:t>keep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low</a:t>
            </a:r>
            <a:r>
              <a:rPr lang="en-US" sz="2000" dirty="0" smtClean="0"/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562112" y="1161449"/>
            <a:ext cx="3695688" cy="2485641"/>
            <a:chOff x="1562112" y="1187670"/>
            <a:chExt cx="3695688" cy="2485641"/>
          </a:xfrm>
        </p:grpSpPr>
        <p:grpSp>
          <p:nvGrpSpPr>
            <p:cNvPr id="27" name="Group 26"/>
            <p:cNvGrpSpPr/>
            <p:nvPr/>
          </p:nvGrpSpPr>
          <p:grpSpPr>
            <a:xfrm>
              <a:off x="2179319" y="2668910"/>
              <a:ext cx="2499360" cy="400110"/>
              <a:chOff x="5074920" y="2819400"/>
              <a:chExt cx="2499360" cy="400110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5074920" y="3018661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25"/>
              <p:cNvGrpSpPr/>
              <p:nvPr/>
            </p:nvGrpSpPr>
            <p:grpSpPr>
              <a:xfrm>
                <a:off x="5674010" y="2819400"/>
                <a:ext cx="1313180" cy="400110"/>
                <a:chOff x="5674010" y="2819400"/>
                <a:chExt cx="1313180" cy="400110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5715000" y="2819400"/>
                  <a:ext cx="1219200" cy="381000"/>
                </a:xfrm>
                <a:prstGeom prst="round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5674010" y="2819400"/>
                  <a:ext cx="131318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/>
                    <a:t>PFR/PBR</a:t>
                  </a:r>
                </a:p>
              </p:txBody>
            </p:sp>
          </p:grpSp>
          <p:cxnSp>
            <p:nvCxnSpPr>
              <p:cNvPr id="30" name="Straight Arrow Connector 29"/>
              <p:cNvCxnSpPr/>
              <p:nvPr/>
            </p:nvCxnSpPr>
            <p:spPr>
              <a:xfrm>
                <a:off x="6934200" y="3016470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3" name="Picture 32" descr="batch reactor.t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21964" y="1187670"/>
              <a:ext cx="1202436" cy="9144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1981200" y="1444815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Batch reactor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13340" y="1976314"/>
              <a:ext cx="364446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When C</a:t>
              </a:r>
              <a:r>
                <a:rPr lang="en-US" baseline="-25000" dirty="0" smtClean="0"/>
                <a:t>A</a:t>
              </a:r>
              <a:r>
                <a:rPr lang="en-US" dirty="0" smtClean="0"/>
                <a:t> &amp; C</a:t>
              </a:r>
              <a:r>
                <a:rPr lang="en-US" baseline="-25000" dirty="0" smtClean="0"/>
                <a:t>B</a:t>
              </a:r>
              <a:r>
                <a:rPr lang="en-US" dirty="0" smtClean="0"/>
                <a:t> are low (end time or position), all </a:t>
              </a:r>
              <a:r>
                <a:rPr lang="en-US" dirty="0" err="1" smtClean="0"/>
                <a:t>rxns</a:t>
              </a:r>
              <a:r>
                <a:rPr lang="en-US" dirty="0" smtClean="0"/>
                <a:t> will be slow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62112" y="3026980"/>
              <a:ext cx="36956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High P for gas-phase </a:t>
              </a:r>
              <a:r>
                <a:rPr lang="en-US" dirty="0" err="1" smtClean="0"/>
                <a:t>rxn</a:t>
              </a:r>
              <a:r>
                <a:rPr lang="en-US" dirty="0" smtClean="0"/>
                <a:t>, do not add inert gas (dilutes reactants)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600200" y="3581400"/>
            <a:ext cx="3657600" cy="1321621"/>
            <a:chOff x="1600200" y="3581400"/>
            <a:chExt cx="3657600" cy="1321621"/>
          </a:xfrm>
        </p:grpSpPr>
        <p:pic>
          <p:nvPicPr>
            <p:cNvPr id="38" name="Picture 37" descr="CH6 PFR w side streams.t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33599" y="3581400"/>
              <a:ext cx="2679959" cy="762000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1600200" y="425669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PFR/PBR</a:t>
              </a:r>
              <a:r>
                <a:rPr lang="en-US" dirty="0" smtClean="0"/>
                <a:t> w/ side streams feeding low C</a:t>
              </a:r>
              <a:r>
                <a:rPr lang="en-US" baseline="-25000" dirty="0" smtClean="0"/>
                <a:t>B</a:t>
              </a:r>
              <a:endParaRPr lang="en-US" dirty="0" smtClean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600200" y="4577260"/>
            <a:ext cx="3733800" cy="1202272"/>
            <a:chOff x="1600200" y="4577260"/>
            <a:chExt cx="3733800" cy="1202272"/>
          </a:xfrm>
        </p:grpSpPr>
        <p:grpSp>
          <p:nvGrpSpPr>
            <p:cNvPr id="49" name="Group 48"/>
            <p:cNvGrpSpPr/>
            <p:nvPr/>
          </p:nvGrpSpPr>
          <p:grpSpPr>
            <a:xfrm>
              <a:off x="3200400" y="4577260"/>
              <a:ext cx="1278636" cy="1061540"/>
              <a:chOff x="3276600" y="4729660"/>
              <a:chExt cx="1278636" cy="1061540"/>
            </a:xfrm>
          </p:grpSpPr>
          <p:pic>
            <p:nvPicPr>
              <p:cNvPr id="40" name="Picture 39" descr="batch reactor.tif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2800" y="4876800"/>
                <a:ext cx="1202436" cy="914400"/>
              </a:xfrm>
              <a:prstGeom prst="rect">
                <a:avLst/>
              </a:prstGeom>
            </p:spPr>
          </p:pic>
          <p:grpSp>
            <p:nvGrpSpPr>
              <p:cNvPr id="48" name="Group 47"/>
              <p:cNvGrpSpPr/>
              <p:nvPr/>
            </p:nvGrpSpPr>
            <p:grpSpPr>
              <a:xfrm>
                <a:off x="3276600" y="472966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43" name="Straight Arrow Connector 42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Box 45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4093780" y="5026570"/>
              <a:ext cx="1240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←</a:t>
              </a:r>
              <a:r>
                <a:rPr lang="en-US" dirty="0" smtClean="0"/>
                <a:t>High C</a:t>
              </a:r>
              <a:r>
                <a:rPr lang="en-US" baseline="-25000" dirty="0" smtClean="0"/>
                <a:t>A</a:t>
              </a:r>
              <a:endParaRPr lang="en-US" dirty="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00200" y="485315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Semi-batch reactor</a:t>
              </a:r>
              <a:r>
                <a:rPr lang="en-US" dirty="0" smtClean="0"/>
                <a:t>, slowly 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00200" y="5410200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feed B to large amount of A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394427" y="6489350"/>
            <a:ext cx="629066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1542863" y="5669280"/>
            <a:ext cx="3867337" cy="1166542"/>
            <a:chOff x="1542863" y="5669280"/>
            <a:chExt cx="3867337" cy="1166542"/>
          </a:xfrm>
        </p:grpSpPr>
        <p:grpSp>
          <p:nvGrpSpPr>
            <p:cNvPr id="71" name="Group 70"/>
            <p:cNvGrpSpPr/>
            <p:nvPr/>
          </p:nvGrpSpPr>
          <p:grpSpPr>
            <a:xfrm>
              <a:off x="2475190" y="5669280"/>
              <a:ext cx="2935010" cy="904940"/>
              <a:chOff x="2475190" y="5636170"/>
              <a:chExt cx="2935010" cy="904940"/>
            </a:xfrm>
          </p:grpSpPr>
          <p:pic>
            <p:nvPicPr>
              <p:cNvPr id="52" name="Picture 51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656490" y="5809590"/>
                <a:ext cx="961948" cy="731520"/>
              </a:xfrm>
              <a:prstGeom prst="rect">
                <a:avLst/>
              </a:prstGeom>
            </p:spPr>
          </p:pic>
          <p:grpSp>
            <p:nvGrpSpPr>
              <p:cNvPr id="53" name="Group 47"/>
              <p:cNvGrpSpPr/>
              <p:nvPr/>
            </p:nvGrpSpPr>
            <p:grpSpPr>
              <a:xfrm>
                <a:off x="2475190" y="566245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54" name="Straight Arrow Connector 53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  <p:pic>
            <p:nvPicPr>
              <p:cNvPr id="57" name="Picture 56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565382" y="5783310"/>
                <a:ext cx="961948" cy="731520"/>
              </a:xfrm>
              <a:prstGeom prst="rect">
                <a:avLst/>
              </a:prstGeom>
            </p:spPr>
          </p:pic>
          <p:grpSp>
            <p:nvGrpSpPr>
              <p:cNvPr id="58" name="Group 47"/>
              <p:cNvGrpSpPr/>
              <p:nvPr/>
            </p:nvGrpSpPr>
            <p:grpSpPr>
              <a:xfrm>
                <a:off x="3384082" y="563617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59" name="Straight Arrow Connector 58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TextBox 60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  <p:pic>
            <p:nvPicPr>
              <p:cNvPr id="62" name="Picture 61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4448252" y="5787520"/>
                <a:ext cx="961948" cy="731520"/>
              </a:xfrm>
              <a:prstGeom prst="rect">
                <a:avLst/>
              </a:prstGeom>
            </p:spPr>
          </p:pic>
          <p:grpSp>
            <p:nvGrpSpPr>
              <p:cNvPr id="63" name="Group 47"/>
              <p:cNvGrpSpPr/>
              <p:nvPr/>
            </p:nvGrpSpPr>
            <p:grpSpPr>
              <a:xfrm>
                <a:off x="4266952" y="564038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64" name="Straight Arrow Connector 63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TextBox 65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  <p:cxnSp>
            <p:nvCxnSpPr>
              <p:cNvPr id="68" name="Straight Arrow Connector 67"/>
              <p:cNvCxnSpPr/>
              <p:nvPr/>
            </p:nvCxnSpPr>
            <p:spPr>
              <a:xfrm>
                <a:off x="3358580" y="6172200"/>
                <a:ext cx="457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/>
              <p:nvPr/>
            </p:nvCxnSpPr>
            <p:spPr>
              <a:xfrm>
                <a:off x="4222530" y="6172200"/>
                <a:ext cx="457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/>
            <p:cNvSpPr txBox="1"/>
            <p:nvPr/>
          </p:nvSpPr>
          <p:spPr>
            <a:xfrm>
              <a:off x="1600200" y="5867400"/>
              <a:ext cx="1295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CSTRs in series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542863" y="6466490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 consumed before leaving </a:t>
              </a:r>
              <a:r>
                <a:rPr lang="en-US" dirty="0" err="1" smtClean="0"/>
                <a:t>CSTR</a:t>
              </a:r>
              <a:r>
                <a:rPr lang="en-US" baseline="-25000" dirty="0" err="1" smtClean="0"/>
                <a:t>n</a:t>
              </a:r>
              <a:endParaRPr lang="en-US" dirty="0" smtClean="0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257800" y="3568261"/>
            <a:ext cx="3810000" cy="3298669"/>
            <a:chOff x="5257800" y="3568261"/>
            <a:chExt cx="3810000" cy="3298669"/>
          </a:xfrm>
        </p:grpSpPr>
        <p:grpSp>
          <p:nvGrpSpPr>
            <p:cNvPr id="118" name="Group 117"/>
            <p:cNvGrpSpPr/>
            <p:nvPr/>
          </p:nvGrpSpPr>
          <p:grpSpPr>
            <a:xfrm>
              <a:off x="5257800" y="3568261"/>
              <a:ext cx="2561579" cy="1622675"/>
              <a:chOff x="5257800" y="3568261"/>
              <a:chExt cx="2561579" cy="1622675"/>
            </a:xfrm>
          </p:grpSpPr>
          <p:grpSp>
            <p:nvGrpSpPr>
              <p:cNvPr id="75" name="Group 74"/>
              <p:cNvGrpSpPr>
                <a:grpSpLocks noChangeAspect="1"/>
              </p:cNvGrpSpPr>
              <p:nvPr/>
            </p:nvGrpSpPr>
            <p:grpSpPr>
              <a:xfrm>
                <a:off x="5257800" y="3568261"/>
                <a:ext cx="1531265" cy="1622675"/>
                <a:chOff x="203200" y="1690469"/>
                <a:chExt cx="2041687" cy="2163568"/>
              </a:xfrm>
            </p:grpSpPr>
            <p:grpSp>
              <p:nvGrpSpPr>
                <p:cNvPr id="76" name="Group 39"/>
                <p:cNvGrpSpPr/>
                <p:nvPr/>
              </p:nvGrpSpPr>
              <p:grpSpPr>
                <a:xfrm>
                  <a:off x="203200" y="1690469"/>
                  <a:ext cx="1991703" cy="2163568"/>
                  <a:chOff x="2630967" y="1376513"/>
                  <a:chExt cx="1991703" cy="1385714"/>
                </a:xfrm>
              </p:grpSpPr>
              <p:grpSp>
                <p:nvGrpSpPr>
                  <p:cNvPr id="83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200400" y="1600196"/>
                    <a:ext cx="1077913" cy="1162031"/>
                    <a:chOff x="3708400" y="3543300"/>
                    <a:chExt cx="1077913" cy="1307286"/>
                  </a:xfrm>
                </p:grpSpPr>
                <p:sp>
                  <p:nvSpPr>
                    <p:cNvPr id="86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08400" y="3994069"/>
                      <a:ext cx="1066800" cy="856517"/>
                    </a:xfrm>
                    <a:prstGeom prst="rect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miter lim="800000"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 algn="ctr" eaLnBrk="0" hangingPunct="0">
                        <a:defRPr/>
                      </a:pPr>
                      <a:endParaRPr lang="en-US" altLang="en-US" u="none">
                        <a:solidFill>
                          <a:srgbClr val="FFFF00"/>
                        </a:solidFill>
                        <a:latin typeface="Helvetica" pitchFamily="34" charset="0"/>
                      </a:endParaRPr>
                    </a:p>
                  </p:txBody>
                </p:sp>
                <p:sp>
                  <p:nvSpPr>
                    <p:cNvPr id="87" name="Line 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41800" y="3543300"/>
                      <a:ext cx="0" cy="112006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88" name="Oval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41800" y="4622001"/>
                      <a:ext cx="381000" cy="15240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89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60800" y="4622001"/>
                      <a:ext cx="381000" cy="15240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90" name="Freeform 8"/>
                    <p:cNvSpPr>
                      <a:spLocks/>
                    </p:cNvSpPr>
                    <p:nvPr/>
                  </p:nvSpPr>
                  <p:spPr bwMode="auto">
                    <a:xfrm>
                      <a:off x="3708400" y="4237666"/>
                      <a:ext cx="1077913" cy="1778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6"/>
                        </a:cxn>
                        <a:cxn ang="0">
                          <a:pos x="192" y="8"/>
                        </a:cxn>
                        <a:cxn ang="0">
                          <a:pos x="240" y="104"/>
                        </a:cxn>
                        <a:cxn ang="0">
                          <a:pos x="384" y="56"/>
                        </a:cxn>
                        <a:cxn ang="0">
                          <a:pos x="528" y="56"/>
                        </a:cxn>
                        <a:cxn ang="0">
                          <a:pos x="624" y="8"/>
                        </a:cxn>
                        <a:cxn ang="0">
                          <a:pos x="672" y="56"/>
                        </a:cxn>
                        <a:cxn ang="0">
                          <a:pos x="672" y="104"/>
                        </a:cxn>
                      </a:cxnLst>
                      <a:rect l="0" t="0" r="r" b="b"/>
                      <a:pathLst>
                        <a:path w="679" h="112">
                          <a:moveTo>
                            <a:pt x="0" y="56"/>
                          </a:moveTo>
                          <a:cubicBezTo>
                            <a:pt x="76" y="28"/>
                            <a:pt x="152" y="0"/>
                            <a:pt x="192" y="8"/>
                          </a:cubicBezTo>
                          <a:cubicBezTo>
                            <a:pt x="231" y="15"/>
                            <a:pt x="207" y="95"/>
                            <a:pt x="240" y="104"/>
                          </a:cubicBezTo>
                          <a:cubicBezTo>
                            <a:pt x="272" y="112"/>
                            <a:pt x="336" y="64"/>
                            <a:pt x="384" y="56"/>
                          </a:cubicBezTo>
                          <a:cubicBezTo>
                            <a:pt x="432" y="48"/>
                            <a:pt x="488" y="63"/>
                            <a:pt x="528" y="56"/>
                          </a:cubicBezTo>
                          <a:cubicBezTo>
                            <a:pt x="567" y="48"/>
                            <a:pt x="600" y="8"/>
                            <a:pt x="624" y="8"/>
                          </a:cubicBezTo>
                          <a:cubicBezTo>
                            <a:pt x="648" y="8"/>
                            <a:pt x="664" y="40"/>
                            <a:pt x="672" y="56"/>
                          </a:cubicBezTo>
                          <a:cubicBezTo>
                            <a:pt x="679" y="71"/>
                            <a:pt x="675" y="87"/>
                            <a:pt x="672" y="104"/>
                          </a:cubicBezTo>
                        </a:path>
                      </a:pathLst>
                    </a:custGeom>
                    <a:noFill/>
                    <a:ln w="38100" cmpd="sng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</p:grp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2630967" y="1378759"/>
                    <a:ext cx="923758" cy="49937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A0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/>
                      <a:t>0</a:t>
                    </a:r>
                  </a:p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B0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/>
                      <a:t>0</a:t>
                    </a: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3799367" y="1376513"/>
                    <a:ext cx="823303" cy="49938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A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/>
                      <a:t>0</a:t>
                    </a:r>
                  </a:p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B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>
                        <a:latin typeface="Symbol" pitchFamily="18" charset="2"/>
                      </a:rPr>
                      <a:t>0</a:t>
                    </a:r>
                    <a:endParaRPr lang="en-US" sz="1600" dirty="0"/>
                  </a:p>
                </p:txBody>
              </p:sp>
            </p:grpSp>
            <p:grpSp>
              <p:nvGrpSpPr>
                <p:cNvPr id="77" name="Group 54"/>
                <p:cNvGrpSpPr/>
                <p:nvPr/>
              </p:nvGrpSpPr>
              <p:grpSpPr>
                <a:xfrm>
                  <a:off x="304800" y="2458321"/>
                  <a:ext cx="762000" cy="533400"/>
                  <a:chOff x="2362200" y="1162921"/>
                  <a:chExt cx="1066800" cy="533400"/>
                </a:xfrm>
              </p:grpSpPr>
              <p:sp>
                <p:nvSpPr>
                  <p:cNvPr id="81" name="Lin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62200" y="1162921"/>
                    <a:ext cx="10668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  <p:sp>
                <p:nvSpPr>
                  <p:cNvPr id="8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3429000" y="1162921"/>
                    <a:ext cx="0" cy="53340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</p:grpSp>
            <p:grpSp>
              <p:nvGrpSpPr>
                <p:cNvPr id="78" name="Group 55"/>
                <p:cNvGrpSpPr/>
                <p:nvPr/>
              </p:nvGrpSpPr>
              <p:grpSpPr>
                <a:xfrm>
                  <a:off x="1513367" y="2452414"/>
                  <a:ext cx="731520" cy="1005841"/>
                  <a:chOff x="1513367" y="2452414"/>
                  <a:chExt cx="731520" cy="1005841"/>
                </a:xfrm>
              </p:grpSpPr>
              <p:sp>
                <p:nvSpPr>
                  <p:cNvPr id="79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24000" y="2452415"/>
                    <a:ext cx="0" cy="100584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  <p:sp>
                <p:nvSpPr>
                  <p:cNvPr id="80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13367" y="2452414"/>
                    <a:ext cx="73152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</p:grpSp>
          </p:grpSp>
          <p:sp>
            <p:nvSpPr>
              <p:cNvPr id="91" name="TextBox 90"/>
              <p:cNvSpPr txBox="1"/>
              <p:nvPr/>
            </p:nvSpPr>
            <p:spPr>
              <a:xfrm>
                <a:off x="6934200" y="3962400"/>
                <a:ext cx="88517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CSTR</a:t>
                </a: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5334000" y="5105400"/>
              <a:ext cx="3733800" cy="923330"/>
              <a:chOff x="5334000" y="5105400"/>
              <a:chExt cx="3733800" cy="923330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5334000" y="5334000"/>
                <a:ext cx="2499360" cy="533401"/>
                <a:chOff x="5877910" y="5334000"/>
                <a:chExt cx="2499360" cy="533401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5877910" y="5334000"/>
                  <a:ext cx="2499360" cy="533401"/>
                  <a:chOff x="5877910" y="5334000"/>
                  <a:chExt cx="2499360" cy="533401"/>
                </a:xfrm>
              </p:grpSpPr>
              <p:cxnSp>
                <p:nvCxnSpPr>
                  <p:cNvPr id="95" name="Straight Arrow Connector 94"/>
                  <p:cNvCxnSpPr/>
                  <p:nvPr/>
                </p:nvCxnSpPr>
                <p:spPr>
                  <a:xfrm>
                    <a:off x="5877910" y="5533261"/>
                    <a:ext cx="640080" cy="1588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6477000" y="5334000"/>
                    <a:ext cx="129875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dirty="0" smtClean="0"/>
                      <a:t>PFR/PBR</a:t>
                    </a:r>
                  </a:p>
                </p:txBody>
              </p:sp>
              <p:cxnSp>
                <p:nvCxnSpPr>
                  <p:cNvPr id="98" name="Straight Arrow Connector 97"/>
                  <p:cNvCxnSpPr/>
                  <p:nvPr/>
                </p:nvCxnSpPr>
                <p:spPr>
                  <a:xfrm>
                    <a:off x="7737190" y="5531070"/>
                    <a:ext cx="640080" cy="1588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0" name="Group 109"/>
                  <p:cNvGrpSpPr/>
                  <p:nvPr/>
                </p:nvGrpSpPr>
                <p:grpSpPr>
                  <a:xfrm>
                    <a:off x="6263639" y="5519929"/>
                    <a:ext cx="1737361" cy="347472"/>
                    <a:chOff x="6263639" y="5519929"/>
                    <a:chExt cx="1737361" cy="347472"/>
                  </a:xfrm>
                </p:grpSpPr>
                <p:cxnSp>
                  <p:nvCxnSpPr>
                    <p:cNvPr id="106" name="Elbow Connector 105"/>
                    <p:cNvCxnSpPr/>
                    <p:nvPr/>
                  </p:nvCxnSpPr>
                  <p:spPr>
                    <a:xfrm rot="10800000" flipV="1">
                      <a:off x="6263640" y="5562600"/>
                      <a:ext cx="1737360" cy="304800"/>
                    </a:xfrm>
                    <a:prstGeom prst="bentConnector3">
                      <a:avLst>
                        <a:gd name="adj1" fmla="val -575"/>
                      </a:avLst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Arrow Connector 108"/>
                    <p:cNvCxnSpPr/>
                    <p:nvPr/>
                  </p:nvCxnSpPr>
                  <p:spPr>
                    <a:xfrm rot="5400000" flipH="1" flipV="1">
                      <a:off x="6090697" y="5692871"/>
                      <a:ext cx="34747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96" name="Rounded Rectangle 95"/>
                <p:cNvSpPr/>
                <p:nvPr/>
              </p:nvSpPr>
              <p:spPr>
                <a:xfrm>
                  <a:off x="6517990" y="5334000"/>
                  <a:ext cx="1219200" cy="381000"/>
                </a:xfrm>
                <a:prstGeom prst="round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/>
              <p:cNvSpPr/>
              <p:nvPr/>
            </p:nvSpPr>
            <p:spPr>
              <a:xfrm>
                <a:off x="7848600" y="5105400"/>
                <a:ext cx="121920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/>
                  <a:t>PFR/PBR</a:t>
                </a:r>
                <a:r>
                  <a:rPr lang="en-US" dirty="0" smtClean="0"/>
                  <a:t> w/ high recycle</a:t>
                </a:r>
                <a:endParaRPr lang="en-US" dirty="0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5257800" y="5943600"/>
              <a:ext cx="3810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dirty="0" smtClean="0"/>
                <a:t>Dilute feed with </a:t>
              </a:r>
              <a:r>
                <a:rPr lang="en-US" dirty="0" err="1" smtClean="0"/>
                <a:t>inerts</a:t>
              </a:r>
              <a:r>
                <a:rPr lang="en-US" dirty="0" smtClean="0"/>
                <a:t> that are easily separated from product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dirty="0" smtClean="0"/>
                <a:t>Low P if gas phase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5400000">
            <a:off x="1828800" y="3429000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Group 153"/>
          <p:cNvGrpSpPr/>
          <p:nvPr/>
        </p:nvGrpSpPr>
        <p:grpSpPr>
          <a:xfrm>
            <a:off x="5238937" y="1121484"/>
            <a:ext cx="3916352" cy="2549066"/>
            <a:chOff x="5238937" y="1121484"/>
            <a:chExt cx="3916352" cy="2549066"/>
          </a:xfrm>
        </p:grpSpPr>
        <p:grpSp>
          <p:nvGrpSpPr>
            <p:cNvPr id="123" name="Group 122"/>
            <p:cNvGrpSpPr/>
            <p:nvPr/>
          </p:nvGrpSpPr>
          <p:grpSpPr>
            <a:xfrm>
              <a:off x="5279316" y="1121484"/>
              <a:ext cx="3712284" cy="913490"/>
              <a:chOff x="5279316" y="1121484"/>
              <a:chExt cx="3712284" cy="913490"/>
            </a:xfrm>
          </p:grpSpPr>
          <p:pic>
            <p:nvPicPr>
              <p:cNvPr id="115" name="Picture 114" descr="PFR w side streams feeding A.tif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27876" y="1121484"/>
                <a:ext cx="2363724" cy="672084"/>
              </a:xfrm>
              <a:prstGeom prst="rect">
                <a:avLst/>
              </a:prstGeom>
            </p:spPr>
          </p:pic>
          <p:sp>
            <p:nvSpPr>
              <p:cNvPr id="117" name="Rectangle 116"/>
              <p:cNvSpPr/>
              <p:nvPr/>
            </p:nvSpPr>
            <p:spPr>
              <a:xfrm>
                <a:off x="5387790" y="1284642"/>
                <a:ext cx="11977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/>
                  <a:t>PFR/PBR</a:t>
                </a:r>
                <a:endParaRPr lang="en-US" b="1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5279316" y="1665642"/>
                <a:ext cx="365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Side streams feed low C</a:t>
                </a:r>
                <a:r>
                  <a:rPr lang="en-US" baseline="-25000" dirty="0" smtClean="0"/>
                  <a:t>A</a:t>
                </a:r>
                <a:endParaRPr lang="en-US" dirty="0" smtClean="0"/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7161906" y="1905000"/>
              <a:ext cx="1993383" cy="912612"/>
              <a:chOff x="7161906" y="1905894"/>
              <a:chExt cx="1993383" cy="912612"/>
            </a:xfrm>
          </p:grpSpPr>
          <p:pic>
            <p:nvPicPr>
              <p:cNvPr id="124" name="Picture 123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7239000" y="2086986"/>
                <a:ext cx="961949" cy="731520"/>
              </a:xfrm>
              <a:prstGeom prst="rect">
                <a:avLst/>
              </a:prstGeom>
            </p:spPr>
          </p:pic>
          <p:sp>
            <p:nvSpPr>
              <p:cNvPr id="125" name="TextBox 124"/>
              <p:cNvSpPr txBox="1"/>
              <p:nvPr/>
            </p:nvSpPr>
            <p:spPr>
              <a:xfrm>
                <a:off x="7875129" y="2283371"/>
                <a:ext cx="1280160" cy="383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/>
                    <a:cs typeface="Arial"/>
                  </a:rPr>
                  <a:t>←</a:t>
                </a:r>
                <a:r>
                  <a:rPr lang="en-US" dirty="0" smtClean="0"/>
                  <a:t>High C</a:t>
                </a:r>
                <a:r>
                  <a:rPr lang="en-US" baseline="-25000" dirty="0" smtClean="0"/>
                  <a:t>B</a:t>
                </a:r>
                <a:endParaRPr lang="en-US" dirty="0" smtClean="0"/>
              </a:p>
            </p:txBody>
          </p:sp>
          <p:cxnSp>
            <p:nvCxnSpPr>
              <p:cNvPr id="128" name="Straight Arrow Connector 127"/>
              <p:cNvCxnSpPr/>
              <p:nvPr/>
            </p:nvCxnSpPr>
            <p:spPr>
              <a:xfrm rot="5400000">
                <a:off x="7544594" y="2279946"/>
                <a:ext cx="304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TextBox 128"/>
              <p:cNvSpPr txBox="1"/>
              <p:nvPr/>
            </p:nvSpPr>
            <p:spPr>
              <a:xfrm>
                <a:off x="7161906" y="1905894"/>
                <a:ext cx="4539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</a:t>
                </a:r>
                <a:endParaRPr lang="en-US" dirty="0" smtClean="0"/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rot="16200000" flipV="1">
                <a:off x="7600384" y="2042954"/>
                <a:ext cx="1588" cy="18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TextBox 125"/>
            <p:cNvSpPr txBox="1"/>
            <p:nvPr/>
          </p:nvSpPr>
          <p:spPr>
            <a:xfrm>
              <a:off x="5256906" y="1971376"/>
              <a:ext cx="2209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Semi-batch reactor</a:t>
              </a:r>
              <a:r>
                <a:rPr lang="en-US" dirty="0" smtClean="0"/>
                <a:t> slowly feed A to large amt of B</a:t>
              </a:r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5238937" y="2765610"/>
              <a:ext cx="3810000" cy="904940"/>
              <a:chOff x="1600200" y="5669280"/>
              <a:chExt cx="3810000" cy="904940"/>
            </a:xfrm>
          </p:grpSpPr>
          <p:grpSp>
            <p:nvGrpSpPr>
              <p:cNvPr id="134" name="Group 70"/>
              <p:cNvGrpSpPr/>
              <p:nvPr/>
            </p:nvGrpSpPr>
            <p:grpSpPr>
              <a:xfrm>
                <a:off x="2475190" y="5669280"/>
                <a:ext cx="2935010" cy="904940"/>
                <a:chOff x="2475190" y="5636170"/>
                <a:chExt cx="2935010" cy="904940"/>
              </a:xfrm>
            </p:grpSpPr>
            <p:pic>
              <p:nvPicPr>
                <p:cNvPr id="137" name="Picture 136" descr="batch reactor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2656490" y="5809590"/>
                  <a:ext cx="961948" cy="731520"/>
                </a:xfrm>
                <a:prstGeom prst="rect">
                  <a:avLst/>
                </a:prstGeom>
              </p:spPr>
            </p:pic>
            <p:grpSp>
              <p:nvGrpSpPr>
                <p:cNvPr id="138" name="Group 47"/>
                <p:cNvGrpSpPr/>
                <p:nvPr/>
              </p:nvGrpSpPr>
              <p:grpSpPr>
                <a:xfrm>
                  <a:off x="2475190" y="5662450"/>
                  <a:ext cx="625662" cy="451940"/>
                  <a:chOff x="3276600" y="4729660"/>
                  <a:chExt cx="625662" cy="451940"/>
                </a:xfrm>
              </p:grpSpPr>
              <p:cxnSp>
                <p:nvCxnSpPr>
                  <p:cNvPr id="151" name="Straight Arrow Connector 150"/>
                  <p:cNvCxnSpPr/>
                  <p:nvPr/>
                </p:nvCxnSpPr>
                <p:spPr>
                  <a:xfrm rot="5400000">
                    <a:off x="3734594" y="5028406"/>
                    <a:ext cx="304800" cy="15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16200000" flipV="1">
                    <a:off x="3753259" y="4728591"/>
                    <a:ext cx="1588" cy="2964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3276600" y="4729660"/>
                    <a:ext cx="4539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-25000" dirty="0" smtClean="0"/>
                      <a:t>A</a:t>
                    </a:r>
                    <a:endParaRPr lang="en-US" dirty="0" smtClean="0"/>
                  </a:p>
                </p:txBody>
              </p:sp>
            </p:grpSp>
            <p:pic>
              <p:nvPicPr>
                <p:cNvPr id="139" name="Picture 138" descr="batch reactor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3565382" y="5783310"/>
                  <a:ext cx="961948" cy="731520"/>
                </a:xfrm>
                <a:prstGeom prst="rect">
                  <a:avLst/>
                </a:prstGeom>
              </p:spPr>
            </p:pic>
            <p:grpSp>
              <p:nvGrpSpPr>
                <p:cNvPr id="140" name="Group 47"/>
                <p:cNvGrpSpPr/>
                <p:nvPr/>
              </p:nvGrpSpPr>
              <p:grpSpPr>
                <a:xfrm>
                  <a:off x="3384082" y="5636170"/>
                  <a:ext cx="625662" cy="451940"/>
                  <a:chOff x="3276600" y="4729660"/>
                  <a:chExt cx="625662" cy="451940"/>
                </a:xfrm>
              </p:grpSpPr>
              <p:cxnSp>
                <p:nvCxnSpPr>
                  <p:cNvPr id="148" name="Straight Arrow Connector 147"/>
                  <p:cNvCxnSpPr/>
                  <p:nvPr/>
                </p:nvCxnSpPr>
                <p:spPr>
                  <a:xfrm rot="5400000">
                    <a:off x="3734594" y="5028406"/>
                    <a:ext cx="304800" cy="15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6200000" flipV="1">
                    <a:off x="3753259" y="4728591"/>
                    <a:ext cx="1588" cy="2964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0" name="TextBox 149"/>
                  <p:cNvSpPr txBox="1"/>
                  <p:nvPr/>
                </p:nvSpPr>
                <p:spPr>
                  <a:xfrm>
                    <a:off x="3276600" y="4729660"/>
                    <a:ext cx="4539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-25000" dirty="0" smtClean="0"/>
                      <a:t>A</a:t>
                    </a:r>
                    <a:endParaRPr lang="en-US" dirty="0" smtClean="0"/>
                  </a:p>
                </p:txBody>
              </p:sp>
            </p:grpSp>
            <p:pic>
              <p:nvPicPr>
                <p:cNvPr id="141" name="Picture 140" descr="batch reactor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4448252" y="5787520"/>
                  <a:ext cx="961948" cy="731520"/>
                </a:xfrm>
                <a:prstGeom prst="rect">
                  <a:avLst/>
                </a:prstGeom>
              </p:spPr>
            </p:pic>
            <p:grpSp>
              <p:nvGrpSpPr>
                <p:cNvPr id="142" name="Group 47"/>
                <p:cNvGrpSpPr/>
                <p:nvPr/>
              </p:nvGrpSpPr>
              <p:grpSpPr>
                <a:xfrm>
                  <a:off x="4266952" y="5640380"/>
                  <a:ext cx="625662" cy="451940"/>
                  <a:chOff x="3276600" y="4729660"/>
                  <a:chExt cx="625662" cy="451940"/>
                </a:xfrm>
              </p:grpSpPr>
              <p:cxnSp>
                <p:nvCxnSpPr>
                  <p:cNvPr id="145" name="Straight Arrow Connector 144"/>
                  <p:cNvCxnSpPr/>
                  <p:nvPr/>
                </p:nvCxnSpPr>
                <p:spPr>
                  <a:xfrm rot="5400000">
                    <a:off x="3734594" y="5028406"/>
                    <a:ext cx="304800" cy="15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16200000" flipV="1">
                    <a:off x="3753259" y="4728591"/>
                    <a:ext cx="1588" cy="2964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7" name="TextBox 146"/>
                  <p:cNvSpPr txBox="1"/>
                  <p:nvPr/>
                </p:nvSpPr>
                <p:spPr>
                  <a:xfrm>
                    <a:off x="3276600" y="4729660"/>
                    <a:ext cx="4539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-25000" dirty="0" smtClean="0"/>
                      <a:t>A</a:t>
                    </a:r>
                    <a:endParaRPr lang="en-US" dirty="0" smtClean="0"/>
                  </a:p>
                </p:txBody>
              </p:sp>
            </p:grpSp>
            <p:cxnSp>
              <p:nvCxnSpPr>
                <p:cNvPr id="143" name="Straight Arrow Connector 142"/>
                <p:cNvCxnSpPr/>
                <p:nvPr/>
              </p:nvCxnSpPr>
              <p:spPr>
                <a:xfrm>
                  <a:off x="3358580" y="6172200"/>
                  <a:ext cx="4572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Arrow Connector 143"/>
                <p:cNvCxnSpPr/>
                <p:nvPr/>
              </p:nvCxnSpPr>
              <p:spPr>
                <a:xfrm>
                  <a:off x="4222530" y="6172200"/>
                  <a:ext cx="4572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5" name="TextBox 134"/>
              <p:cNvSpPr txBox="1"/>
              <p:nvPr/>
            </p:nvSpPr>
            <p:spPr>
              <a:xfrm>
                <a:off x="1600200" y="5867400"/>
                <a:ext cx="12954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CSTRs in series</a:t>
                </a:r>
              </a:p>
            </p:txBody>
          </p:sp>
        </p:grpSp>
      </p:grpSp>
      <p:cxnSp>
        <p:nvCxnSpPr>
          <p:cNvPr id="7" name="Straight Connector 6"/>
          <p:cNvCxnSpPr/>
          <p:nvPr/>
        </p:nvCxnSpPr>
        <p:spPr>
          <a:xfrm>
            <a:off x="0" y="3636580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1140370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Selectivity</a:t>
            </a:r>
            <a:endParaRPr lang="en-US" dirty="0"/>
          </a:p>
        </p:txBody>
      </p:sp>
      <p:sp>
        <p:nvSpPr>
          <p:cNvPr id="3" name="Text Box 42"/>
          <p:cNvSpPr txBox="1">
            <a:spLocks noChangeArrowheads="1"/>
          </p:cNvSpPr>
          <p:nvPr/>
        </p:nvSpPr>
        <p:spPr bwMode="auto">
          <a:xfrm>
            <a:off x="699294" y="1219170"/>
            <a:ext cx="40641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i="1" u="sng" dirty="0" smtClean="0">
                <a:solidFill>
                  <a:srgbClr val="7030A0"/>
                </a:solidFill>
              </a:rPr>
              <a:t>instantaneous </a:t>
            </a:r>
            <a:r>
              <a:rPr kumimoji="1" lang="en-GB" altLang="zh-TW" sz="2000" i="1" u="sng" dirty="0">
                <a:solidFill>
                  <a:srgbClr val="7030A0"/>
                </a:solidFill>
              </a:rPr>
              <a:t>rate </a:t>
            </a:r>
            <a:r>
              <a:rPr kumimoji="1" lang="en-GB" altLang="zh-TW" sz="2000" i="1" u="sng" dirty="0" smtClean="0">
                <a:solidFill>
                  <a:srgbClr val="7030A0"/>
                </a:solidFill>
              </a:rPr>
              <a:t>selectivity</a:t>
            </a:r>
            <a:r>
              <a:rPr kumimoji="1" lang="en-GB" altLang="zh-TW" sz="2000" i="1" dirty="0" smtClean="0">
                <a:solidFill>
                  <a:srgbClr val="7030A0"/>
                </a:solidFill>
              </a:rPr>
              <a:t>, S</a:t>
            </a:r>
            <a:r>
              <a:rPr kumimoji="1" lang="en-GB" altLang="zh-TW" sz="2000" i="1" baseline="-25000" dirty="0" smtClean="0">
                <a:solidFill>
                  <a:srgbClr val="7030A0"/>
                </a:solidFill>
              </a:rPr>
              <a:t>D/U</a:t>
            </a:r>
            <a:endParaRPr kumimoji="1" lang="en-GB" altLang="zh-TW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Object 43"/>
          <p:cNvGraphicFramePr>
            <a:graphicFrameLocks noChangeAspect="1"/>
          </p:cNvGraphicFramePr>
          <p:nvPr/>
        </p:nvGraphicFramePr>
        <p:xfrm>
          <a:off x="4890294" y="1066800"/>
          <a:ext cx="35544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1" name="Equation" r:id="rId3" imgW="3797280" imgH="698400" progId="Equation.DSMT4">
                  <p:embed/>
                </p:oleObj>
              </mc:Choice>
              <mc:Fallback>
                <p:oleObj name="Equation" r:id="rId3" imgW="3797280" imgH="698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294" y="1066800"/>
                        <a:ext cx="3554413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232974"/>
              </p:ext>
            </p:extLst>
          </p:nvPr>
        </p:nvGraphicFramePr>
        <p:xfrm>
          <a:off x="1748632" y="2373630"/>
          <a:ext cx="56467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2" name="Equation" r:id="rId5" imgW="6032160" imgH="698400" progId="Equation.DSMT4">
                  <p:embed/>
                </p:oleObj>
              </mc:Choice>
              <mc:Fallback>
                <p:oleObj name="Equation" r:id="rId5" imgW="6032160" imgH="698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8632" y="2373630"/>
                        <a:ext cx="5646737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006534" y="1840230"/>
            <a:ext cx="3130933" cy="406430"/>
            <a:chOff x="145667" y="2666970"/>
            <a:chExt cx="3130933" cy="406430"/>
          </a:xfrm>
        </p:grpSpPr>
        <p:sp>
          <p:nvSpPr>
            <p:cNvPr id="6" name="Text Box 42"/>
            <p:cNvSpPr txBox="1">
              <a:spLocks noChangeArrowheads="1"/>
            </p:cNvSpPr>
            <p:nvPr/>
          </p:nvSpPr>
          <p:spPr bwMode="auto">
            <a:xfrm>
              <a:off x="145667" y="2666970"/>
              <a:ext cx="275767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overall </a:t>
              </a:r>
              <a:r>
                <a:rPr kumimoji="1" lang="en-GB" altLang="zh-TW" sz="2000" i="1" u="sng" dirty="0">
                  <a:solidFill>
                    <a:srgbClr val="7030A0"/>
                  </a:solidFill>
                </a:rPr>
                <a:t>rate </a:t>
              </a:r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selectivity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2730500" y="2667000"/>
            <a:ext cx="5461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73" name="Equation" r:id="rId7" imgW="545760" imgH="406080" progId="Equation.DSMT4">
                    <p:embed/>
                  </p:oleObj>
                </mc:Choice>
                <mc:Fallback>
                  <p:oleObj name="Equation" r:id="rId7" imgW="545760" imgH="4060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0500" y="2667000"/>
                          <a:ext cx="54610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900561"/>
              </p:ext>
            </p:extLst>
          </p:nvPr>
        </p:nvGraphicFramePr>
        <p:xfrm>
          <a:off x="2209800" y="3288030"/>
          <a:ext cx="48609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4" name="Equation" r:id="rId9" imgW="5194080" imgH="698400" progId="Equation.DSMT4">
                  <p:embed/>
                </p:oleObj>
              </mc:Choice>
              <mc:Fallback>
                <p:oleObj name="Equation" r:id="rId9" imgW="5194080" imgH="698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88030"/>
                        <a:ext cx="4860925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997328"/>
              </p:ext>
            </p:extLst>
          </p:nvPr>
        </p:nvGraphicFramePr>
        <p:xfrm>
          <a:off x="4267200" y="4351610"/>
          <a:ext cx="38623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5" name="Equation" r:id="rId11" imgW="4127400" imgH="685800" progId="Equation.DSMT4">
                  <p:embed/>
                </p:oleObj>
              </mc:Choice>
              <mc:Fallback>
                <p:oleObj name="Equation" r:id="rId11" imgW="4127400" imgH="685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351610"/>
                        <a:ext cx="3862388" cy="692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4335690"/>
            <a:ext cx="3669594" cy="723990"/>
            <a:chOff x="457200" y="4629120"/>
            <a:chExt cx="3669594" cy="72399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850641" y="4629120"/>
              <a:ext cx="2882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instantaneous yield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Y</a:t>
              </a:r>
              <a:r>
                <a:rPr kumimoji="1" lang="en-GB" altLang="zh-TW" sz="2000" i="1" baseline="-25000" dirty="0" smtClean="0">
                  <a:solidFill>
                    <a:srgbClr val="7030A0"/>
                  </a:solidFill>
                </a:rPr>
                <a:t>D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" y="4953000"/>
              <a:ext cx="36695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(at any point or time in reactor)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36867" y="5154870"/>
            <a:ext cx="1870266" cy="400110"/>
            <a:chOff x="145667" y="2666970"/>
            <a:chExt cx="1870266" cy="400110"/>
          </a:xfrm>
        </p:grpSpPr>
        <p:sp>
          <p:nvSpPr>
            <p:cNvPr id="17" name="Text Box 42"/>
            <p:cNvSpPr txBox="1">
              <a:spLocks noChangeArrowheads="1"/>
            </p:cNvSpPr>
            <p:nvPr/>
          </p:nvSpPr>
          <p:spPr bwMode="auto">
            <a:xfrm>
              <a:off x="145667" y="2666970"/>
              <a:ext cx="16818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overall yield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1685733" y="2686020"/>
            <a:ext cx="3302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76" name="Equation" r:id="rId13" imgW="330120" imgH="368280" progId="Equation.DSMT4">
                    <p:embed/>
                  </p:oleObj>
                </mc:Choice>
                <mc:Fallback>
                  <p:oleObj name="Equation" r:id="rId13" imgW="330120" imgH="3682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5733" y="2686020"/>
                          <a:ext cx="330200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8224"/>
              </p:ext>
            </p:extLst>
          </p:nvPr>
        </p:nvGraphicFramePr>
        <p:xfrm>
          <a:off x="1143495" y="5802630"/>
          <a:ext cx="14859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7" name="Equation" r:id="rId15" imgW="1587240" imgH="698400" progId="Equation.DSMT4">
                  <p:embed/>
                </p:oleObj>
              </mc:Choice>
              <mc:Fallback>
                <p:oleObj name="Equation" r:id="rId15" imgW="1587240" imgH="698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495" y="5802630"/>
                        <a:ext cx="1485900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78466" y="5974080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flow</a:t>
            </a:r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390963"/>
              </p:ext>
            </p:extLst>
          </p:nvPr>
        </p:nvGraphicFramePr>
        <p:xfrm>
          <a:off x="5679116" y="5783580"/>
          <a:ext cx="15811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8" name="Equation" r:id="rId17" imgW="1688760" imgH="698400" progId="Equation.DSMT4">
                  <p:embed/>
                </p:oleObj>
              </mc:Choice>
              <mc:Fallback>
                <p:oleObj name="Equation" r:id="rId17" imgW="1688760" imgH="698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9116" y="5783580"/>
                        <a:ext cx="1581150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821866" y="5922756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batch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383466" y="5821680"/>
            <a:ext cx="1752599" cy="646331"/>
            <a:chOff x="2743200" y="6019800"/>
            <a:chExt cx="1752599" cy="646331"/>
          </a:xfrm>
        </p:grpSpPr>
        <p:sp>
          <p:nvSpPr>
            <p:cNvPr id="25" name="TextBox 24"/>
            <p:cNvSpPr txBox="1"/>
            <p:nvPr/>
          </p:nvSpPr>
          <p:spPr>
            <a:xfrm>
              <a:off x="3276600" y="6019800"/>
              <a:ext cx="1219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Evaluated at outlet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0800000">
              <a:off x="2743200" y="6172200"/>
              <a:ext cx="609600" cy="158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 flipV="1">
              <a:off x="2923032" y="6172200"/>
              <a:ext cx="429768" cy="30480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031667" y="5821680"/>
            <a:ext cx="1752599" cy="646331"/>
            <a:chOff x="2743200" y="6019800"/>
            <a:chExt cx="1752599" cy="646331"/>
          </a:xfrm>
        </p:grpSpPr>
        <p:sp>
          <p:nvSpPr>
            <p:cNvPr id="35" name="TextBox 34"/>
            <p:cNvSpPr txBox="1"/>
            <p:nvPr/>
          </p:nvSpPr>
          <p:spPr>
            <a:xfrm>
              <a:off x="3276600" y="6019800"/>
              <a:ext cx="1219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Evaluated at </a:t>
              </a:r>
              <a:r>
                <a:rPr lang="en-US" dirty="0" err="1" smtClean="0">
                  <a:solidFill>
                    <a:srgbClr val="0000FF"/>
                  </a:solidFill>
                </a:rPr>
                <a:t>t</a:t>
              </a:r>
              <a:r>
                <a:rPr lang="en-US" baseline="-25000" dirty="0" err="1" smtClean="0">
                  <a:solidFill>
                    <a:srgbClr val="0000FF"/>
                  </a:solidFill>
                </a:rPr>
                <a:t>final</a:t>
              </a:r>
              <a:endParaRPr lang="en-US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10800000">
              <a:off x="2743200" y="6172200"/>
              <a:ext cx="609600" cy="158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0800000" flipV="1">
              <a:off x="2923032" y="6172200"/>
              <a:ext cx="429768" cy="30480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(Consecutive) Reactions</a:t>
            </a:r>
            <a:endParaRPr lang="en-US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752600" y="1965090"/>
            <a:ext cx="11961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(desired)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953798" y="1966677"/>
            <a:ext cx="1481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/>
              <a:t>(undesired)</a:t>
            </a:r>
          </a:p>
        </p:txBody>
      </p: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990601" y="1447800"/>
            <a:ext cx="2819401" cy="579440"/>
            <a:chOff x="479" y="1531"/>
            <a:chExt cx="1776" cy="365"/>
          </a:xfrm>
        </p:grpSpPr>
        <p:sp>
          <p:nvSpPr>
            <p:cNvPr id="10" name="Text Box 29"/>
            <p:cNvSpPr txBox="1">
              <a:spLocks noChangeArrowheads="1"/>
            </p:cNvSpPr>
            <p:nvPr/>
          </p:nvSpPr>
          <p:spPr bwMode="auto">
            <a:xfrm>
              <a:off x="479" y="1643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A</a:t>
              </a:r>
            </a:p>
          </p:txBody>
        </p:sp>
        <p:sp>
          <p:nvSpPr>
            <p:cNvPr id="11" name="Text Box 30"/>
            <p:cNvSpPr txBox="1">
              <a:spLocks noChangeArrowheads="1"/>
            </p:cNvSpPr>
            <p:nvPr/>
          </p:nvSpPr>
          <p:spPr bwMode="auto">
            <a:xfrm>
              <a:off x="1267" y="1644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D</a:t>
              </a: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2022" y="1643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U</a:t>
              </a:r>
            </a:p>
          </p:txBody>
        </p:sp>
        <p:sp>
          <p:nvSpPr>
            <p:cNvPr id="13" name="Line 32"/>
            <p:cNvSpPr>
              <a:spLocks noChangeShapeType="1"/>
            </p:cNvSpPr>
            <p:nvPr/>
          </p:nvSpPr>
          <p:spPr bwMode="auto">
            <a:xfrm>
              <a:off x="714" y="1769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4" name="Line 33"/>
            <p:cNvSpPr>
              <a:spLocks noChangeShapeType="1"/>
            </p:cNvSpPr>
            <p:nvPr/>
          </p:nvSpPr>
          <p:spPr bwMode="auto">
            <a:xfrm>
              <a:off x="1489" y="1769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5" name="Text Box 34"/>
            <p:cNvSpPr txBox="1">
              <a:spLocks noChangeArrowheads="1"/>
            </p:cNvSpPr>
            <p:nvPr/>
          </p:nvSpPr>
          <p:spPr bwMode="auto">
            <a:xfrm>
              <a:off x="758" y="1531"/>
              <a:ext cx="2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i="1" dirty="0"/>
                <a:t>k</a:t>
              </a:r>
              <a:r>
                <a:rPr kumimoji="1" lang="en-GB" altLang="zh-TW" sz="2000" i="1" baseline="-25000" dirty="0"/>
                <a:t>1</a:t>
              </a:r>
              <a:endParaRPr kumimoji="1" lang="en-GB" altLang="zh-TW" sz="2000" i="1" dirty="0"/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1669" y="1531"/>
              <a:ext cx="2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i="1" dirty="0"/>
                <a:t>k</a:t>
              </a:r>
              <a:r>
                <a:rPr kumimoji="1" lang="en-GB" altLang="zh-TW" sz="2000" i="1" baseline="-25000" dirty="0"/>
                <a:t>2</a:t>
              </a:r>
              <a:endParaRPr kumimoji="1" lang="en-GB" altLang="zh-TW" sz="2000" i="1" dirty="0"/>
            </a:p>
          </p:txBody>
        </p:sp>
      </p:grp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4624387" y="1600200"/>
            <a:ext cx="3757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>
                <a:solidFill>
                  <a:srgbClr val="FF0000"/>
                </a:solidFill>
              </a:rPr>
              <a:t>Time</a:t>
            </a:r>
            <a:r>
              <a:rPr kumimoji="1" lang="en-GB" altLang="zh-TW" sz="2000" dirty="0"/>
              <a:t> is the key factor here!!!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500" y="25908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00FF"/>
                </a:solidFill>
              </a:rPr>
              <a:t>Spacetime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/>
              <a:t> for a flow reactor	</a:t>
            </a:r>
            <a:r>
              <a:rPr lang="en-US" sz="2000" dirty="0" smtClean="0">
                <a:solidFill>
                  <a:srgbClr val="0000FF"/>
                </a:solidFill>
              </a:rPr>
              <a:t>Real time t </a:t>
            </a:r>
            <a:r>
              <a:rPr lang="en-US" sz="2000" dirty="0" smtClean="0"/>
              <a:t>for a batch reactor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40510" y="3562290"/>
            <a:ext cx="8662980" cy="2762310"/>
            <a:chOff x="240510" y="2590800"/>
            <a:chExt cx="8662980" cy="2762310"/>
          </a:xfrm>
        </p:grpSpPr>
        <p:sp>
          <p:nvSpPr>
            <p:cNvPr id="19" name="TextBox 18"/>
            <p:cNvSpPr txBox="1"/>
            <p:nvPr/>
          </p:nvSpPr>
          <p:spPr>
            <a:xfrm>
              <a:off x="533400" y="2590800"/>
              <a:ext cx="44699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To maximize the production of D, use:</a:t>
              </a:r>
            </a:p>
          </p:txBody>
        </p:sp>
        <p:grpSp>
          <p:nvGrpSpPr>
            <p:cNvPr id="21" name="Group 38"/>
            <p:cNvGrpSpPr>
              <a:grpSpLocks/>
            </p:cNvGrpSpPr>
            <p:nvPr/>
          </p:nvGrpSpPr>
          <p:grpSpPr bwMode="auto">
            <a:xfrm>
              <a:off x="240510" y="3647212"/>
              <a:ext cx="1077862" cy="1705898"/>
              <a:chOff x="5552880" y="3762282"/>
              <a:chExt cx="1077862" cy="1705527"/>
            </a:xfrm>
          </p:grpSpPr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15"/>
              <p:cNvSpPr>
                <a:spLocks/>
              </p:cNvSpPr>
              <p:nvPr/>
            </p:nvSpPr>
            <p:spPr bwMode="auto">
              <a:xfrm>
                <a:off x="5552880" y="4346355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381000" y="3219510"/>
              <a:ext cx="8402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Batch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58882" y="3981510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or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211684" y="3981510"/>
              <a:ext cx="2499360" cy="400110"/>
              <a:chOff x="5074920" y="2819400"/>
              <a:chExt cx="2499360" cy="400110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>
                <a:off x="5074920" y="3018661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25"/>
              <p:cNvGrpSpPr/>
              <p:nvPr/>
            </p:nvGrpSpPr>
            <p:grpSpPr>
              <a:xfrm>
                <a:off x="5676640" y="2819400"/>
                <a:ext cx="1298753" cy="400110"/>
                <a:chOff x="5676640" y="2819400"/>
                <a:chExt cx="1298753" cy="400110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5715000" y="2819400"/>
                  <a:ext cx="1219200" cy="381000"/>
                </a:xfrm>
                <a:prstGeom prst="round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5676640" y="2819400"/>
                  <a:ext cx="129875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PFR/PBR</a:t>
                  </a:r>
                </a:p>
              </p:txBody>
            </p:sp>
          </p:grpSp>
          <p:cxnSp>
            <p:nvCxnSpPr>
              <p:cNvPr id="33" name="Straight Arrow Connector 32"/>
              <p:cNvCxnSpPr/>
              <p:nvPr/>
            </p:nvCxnSpPr>
            <p:spPr>
              <a:xfrm>
                <a:off x="6934200" y="3016470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/>
            <p:cNvSpPr txBox="1"/>
            <p:nvPr/>
          </p:nvSpPr>
          <p:spPr>
            <a:xfrm>
              <a:off x="4951554" y="3963120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or</a:t>
              </a: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5604356" y="3752910"/>
              <a:ext cx="3299134" cy="933508"/>
              <a:chOff x="5562600" y="3886200"/>
              <a:chExt cx="3299134" cy="933508"/>
            </a:xfrm>
          </p:grpSpPr>
          <p:grpSp>
            <p:nvGrpSpPr>
              <p:cNvPr id="48" name="Group 16"/>
              <p:cNvGrpSpPr>
                <a:grpSpLocks/>
              </p:cNvGrpSpPr>
              <p:nvPr/>
            </p:nvGrpSpPr>
            <p:grpSpPr bwMode="auto">
              <a:xfrm>
                <a:off x="6021390" y="3917950"/>
                <a:ext cx="903288" cy="717550"/>
                <a:chOff x="1893" y="1793"/>
                <a:chExt cx="569" cy="452"/>
              </a:xfrm>
            </p:grpSpPr>
            <p:sp>
              <p:nvSpPr>
                <p:cNvPr id="59" name="AutoShape 17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0" name="Group 59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6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63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9" name="Line 23"/>
              <p:cNvSpPr>
                <a:spLocks noChangeShapeType="1"/>
              </p:cNvSpPr>
              <p:nvPr/>
            </p:nvSpPr>
            <p:spPr bwMode="auto">
              <a:xfrm>
                <a:off x="5562600" y="4264025"/>
                <a:ext cx="457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24"/>
              <p:cNvSpPr>
                <a:spLocks noChangeShapeType="1"/>
              </p:cNvSpPr>
              <p:nvPr/>
            </p:nvSpPr>
            <p:spPr bwMode="auto">
              <a:xfrm>
                <a:off x="6924674" y="4278313"/>
                <a:ext cx="457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" name="Group 25"/>
              <p:cNvGrpSpPr>
                <a:grpSpLocks/>
              </p:cNvGrpSpPr>
              <p:nvPr/>
            </p:nvGrpSpPr>
            <p:grpSpPr bwMode="auto">
              <a:xfrm>
                <a:off x="7391402" y="3919538"/>
                <a:ext cx="903288" cy="715963"/>
                <a:chOff x="1507" y="1681"/>
                <a:chExt cx="569" cy="451"/>
              </a:xfrm>
            </p:grpSpPr>
            <p:sp>
              <p:nvSpPr>
                <p:cNvPr id="53" name="AutoShape 26"/>
                <p:cNvSpPr>
                  <a:spLocks noChangeArrowheads="1"/>
                </p:cNvSpPr>
                <p:nvPr/>
              </p:nvSpPr>
              <p:spPr bwMode="auto">
                <a:xfrm>
                  <a:off x="1507" y="1734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4" name="Group 27"/>
                <p:cNvGrpSpPr>
                  <a:grpSpLocks/>
                </p:cNvGrpSpPr>
                <p:nvPr/>
              </p:nvGrpSpPr>
              <p:grpSpPr bwMode="auto">
                <a:xfrm>
                  <a:off x="1693" y="1681"/>
                  <a:ext cx="267" cy="383"/>
                  <a:chOff x="1693" y="1657"/>
                  <a:chExt cx="267" cy="383"/>
                </a:xfrm>
              </p:grpSpPr>
              <p:grpSp>
                <p:nvGrpSpPr>
                  <p:cNvPr id="55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693" y="1909"/>
                    <a:ext cx="267" cy="131"/>
                    <a:chOff x="478" y="1971"/>
                    <a:chExt cx="267" cy="131"/>
                  </a:xfrm>
                </p:grpSpPr>
                <p:sp>
                  <p:nvSpPr>
                    <p:cNvPr id="57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478" y="1990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627" y="1971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43" y="1657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2" name="Line 32"/>
              <p:cNvSpPr>
                <a:spLocks noChangeShapeType="1"/>
              </p:cNvSpPr>
              <p:nvPr/>
            </p:nvSpPr>
            <p:spPr bwMode="auto">
              <a:xfrm>
                <a:off x="8305798" y="4267200"/>
                <a:ext cx="457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Double Bracket 64"/>
              <p:cNvSpPr/>
              <p:nvPr/>
            </p:nvSpPr>
            <p:spPr>
              <a:xfrm>
                <a:off x="7162800" y="3886200"/>
                <a:ext cx="1371600" cy="838200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8534400" y="4419598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n</a:t>
                </a: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6322505" y="3208624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CSTRs in series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981200" y="6000690"/>
            <a:ext cx="6490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carefully select the time (batch) or </a:t>
            </a:r>
            <a:r>
              <a:rPr lang="en-US" sz="2000" dirty="0" err="1" smtClean="0"/>
              <a:t>spacetime</a:t>
            </a:r>
            <a:r>
              <a:rPr lang="en-US" sz="2000" dirty="0" smtClean="0"/>
              <a:t> (flow)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>
            <a:normAutofit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Analysis of Rate Data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" y="2526030"/>
            <a:ext cx="8724900" cy="1447800"/>
          </a:xfrm>
        </p:spPr>
        <p:txBody>
          <a:bodyPr>
            <a:noAutofit/>
          </a:bodyPr>
          <a:lstStyle/>
          <a:p>
            <a:pPr marL="228600" indent="-228600">
              <a:spcBef>
                <a:spcPts val="400"/>
              </a:spcBef>
            </a:pPr>
            <a:r>
              <a:rPr lang="en-GB" altLang="zh-TW" sz="2000" u="sng" dirty="0" smtClean="0"/>
              <a:t>Constant-volume batch reactor for homogeneous reactions</a:t>
            </a:r>
            <a:r>
              <a:rPr lang="en-GB" altLang="zh-TW" sz="2000" dirty="0" smtClean="0"/>
              <a:t>: make concentration vs time measurements during unsteady-state operation</a:t>
            </a:r>
          </a:p>
          <a:p>
            <a:pPr marL="228600" indent="-228600">
              <a:spcBef>
                <a:spcPts val="400"/>
              </a:spcBef>
            </a:pPr>
            <a:r>
              <a:rPr lang="en-GB" altLang="zh-TW" sz="2000" u="sng" dirty="0" smtClean="0"/>
              <a:t>Differential reactor for solid-fluid reactions</a:t>
            </a:r>
            <a:r>
              <a:rPr lang="en-GB" altLang="zh-TW" sz="2000" dirty="0" smtClean="0"/>
              <a:t>: monitor </a:t>
            </a:r>
            <a:r>
              <a:rPr lang="en-GB" altLang="zh-TW" sz="2000" dirty="0"/>
              <a:t>product concentration </a:t>
            </a:r>
            <a:r>
              <a:rPr lang="en-GB" altLang="zh-TW" sz="2000" dirty="0" smtClean="0"/>
              <a:t>for </a:t>
            </a:r>
            <a:r>
              <a:rPr lang="en-GB" altLang="zh-TW" sz="2000" dirty="0"/>
              <a:t>different feed </a:t>
            </a:r>
            <a:r>
              <a:rPr lang="en-GB" altLang="zh-TW" sz="2000" dirty="0" smtClean="0"/>
              <a:t>conditions during steady state operation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" y="942981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GB" altLang="zh-TW" sz="2000" u="sng" dirty="0" smtClean="0">
                <a:solidFill>
                  <a:srgbClr val="0000FF"/>
                </a:solidFill>
              </a:rPr>
              <a:t>Goal</a:t>
            </a:r>
            <a:r>
              <a:rPr lang="en-GB" altLang="zh-TW" sz="2000" dirty="0" smtClean="0">
                <a:solidFill>
                  <a:srgbClr val="0000FF"/>
                </a:solidFill>
              </a:rPr>
              <a:t>: determine reaction order, </a:t>
            </a:r>
            <a:r>
              <a:rPr lang="en-GB" altLang="zh-TW" sz="2000" dirty="0" smtClean="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GB" altLang="zh-TW" sz="2000" dirty="0" smtClean="0">
                <a:solidFill>
                  <a:srgbClr val="0000FF"/>
                </a:solidFill>
              </a:rPr>
              <a:t>, and specific reaction rate constant, k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930" y="1422737"/>
            <a:ext cx="8782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sz="2000" dirty="0"/>
              <a:t>Data collection is done in the </a:t>
            </a:r>
            <a:r>
              <a:rPr lang="en-US" sz="2000" dirty="0" smtClean="0"/>
              <a:t>lab so </a:t>
            </a:r>
            <a:r>
              <a:rPr lang="en-US" sz="2000" dirty="0"/>
              <a:t>we can simplify BMB, stoichiometry, and fluid dynamic considerations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/>
              <a:t>Want ideal conditions </a:t>
            </a:r>
            <a:r>
              <a:rPr lang="en-US" sz="2000" dirty="0" smtClean="0">
                <a:latin typeface="Arial"/>
                <a:cs typeface="Arial"/>
              </a:rPr>
              <a:t>→</a:t>
            </a:r>
            <a:r>
              <a:rPr lang="en-US" sz="2000" dirty="0" smtClean="0"/>
              <a:t> well-mixed (data is easiest to interpret)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363724" y="3928110"/>
            <a:ext cx="4416552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Method of Excess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Differential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Integral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Half-lives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Initial rate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Differential reactor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More complex kinetics</a:t>
            </a:r>
          </a:p>
        </p:txBody>
      </p:sp>
    </p:spTree>
    <p:extLst>
      <p:ext uri="{BB962C8B-B14F-4D97-AF65-F5344CB8AC3E}">
        <p14:creationId xmlns:p14="http://schemas.microsoft.com/office/powerpoint/2010/main" val="381876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Concentrations in Series Reactions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941114" y="990600"/>
            <a:ext cx="5261773" cy="707886"/>
            <a:chOff x="3162300" y="990600"/>
            <a:chExt cx="5261773" cy="707886"/>
          </a:xfrm>
        </p:grpSpPr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3162300" y="1054823"/>
              <a:ext cx="2819401" cy="579440"/>
              <a:chOff x="479" y="1531"/>
              <a:chExt cx="1776" cy="365"/>
            </a:xfrm>
          </p:grpSpPr>
          <p:sp>
            <p:nvSpPr>
              <p:cNvPr id="6" name="Text Box 29"/>
              <p:cNvSpPr txBox="1">
                <a:spLocks noChangeArrowheads="1"/>
              </p:cNvSpPr>
              <p:nvPr/>
            </p:nvSpPr>
            <p:spPr bwMode="auto">
              <a:xfrm>
                <a:off x="479" y="1643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/>
                  <a:t>A</a:t>
                </a:r>
              </a:p>
            </p:txBody>
          </p:sp>
          <p:sp>
            <p:nvSpPr>
              <p:cNvPr id="7" name="Text Box 30"/>
              <p:cNvSpPr txBox="1">
                <a:spLocks noChangeArrowheads="1"/>
              </p:cNvSpPr>
              <p:nvPr/>
            </p:nvSpPr>
            <p:spPr bwMode="auto">
              <a:xfrm>
                <a:off x="1267" y="1644"/>
                <a:ext cx="23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 smtClean="0"/>
                  <a:t>B</a:t>
                </a:r>
                <a:endParaRPr kumimoji="1" lang="en-GB" altLang="zh-TW" sz="2000" dirty="0"/>
              </a:p>
            </p:txBody>
          </p:sp>
          <p:sp>
            <p:nvSpPr>
              <p:cNvPr id="8" name="Text Box 31"/>
              <p:cNvSpPr txBox="1">
                <a:spLocks noChangeArrowheads="1"/>
              </p:cNvSpPr>
              <p:nvPr/>
            </p:nvSpPr>
            <p:spPr bwMode="auto">
              <a:xfrm>
                <a:off x="2022" y="1643"/>
                <a:ext cx="23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 smtClean="0"/>
                  <a:t>C</a:t>
                </a:r>
                <a:endParaRPr kumimoji="1" lang="en-GB" altLang="zh-TW" sz="2000" dirty="0"/>
              </a:p>
            </p:txBody>
          </p:sp>
          <p:sp>
            <p:nvSpPr>
              <p:cNvPr id="9" name="Line 32"/>
              <p:cNvSpPr>
                <a:spLocks noChangeShapeType="1"/>
              </p:cNvSpPr>
              <p:nvPr/>
            </p:nvSpPr>
            <p:spPr bwMode="auto">
              <a:xfrm>
                <a:off x="714" y="1769"/>
                <a:ext cx="5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10" name="Line 33"/>
              <p:cNvSpPr>
                <a:spLocks noChangeShapeType="1"/>
              </p:cNvSpPr>
              <p:nvPr/>
            </p:nvSpPr>
            <p:spPr bwMode="auto">
              <a:xfrm>
                <a:off x="1489" y="1769"/>
                <a:ext cx="5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11" name="Text Box 34"/>
              <p:cNvSpPr txBox="1">
                <a:spLocks noChangeArrowheads="1"/>
              </p:cNvSpPr>
              <p:nvPr/>
            </p:nvSpPr>
            <p:spPr bwMode="auto">
              <a:xfrm>
                <a:off x="758" y="1531"/>
                <a:ext cx="25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1</a:t>
                </a:r>
                <a:endParaRPr kumimoji="1" lang="en-GB" altLang="zh-TW" sz="2000" i="1" dirty="0"/>
              </a:p>
            </p:txBody>
          </p:sp>
          <p:sp>
            <p:nvSpPr>
              <p:cNvPr id="12" name="Text Box 35"/>
              <p:cNvSpPr txBox="1">
                <a:spLocks noChangeArrowheads="1"/>
              </p:cNvSpPr>
              <p:nvPr/>
            </p:nvSpPr>
            <p:spPr bwMode="auto">
              <a:xfrm>
                <a:off x="1669" y="1531"/>
                <a:ext cx="25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2</a:t>
                </a:r>
                <a:endParaRPr kumimoji="1" lang="en-GB" altLang="zh-TW" sz="2000" i="1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096000" y="990600"/>
              <a:ext cx="232807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</a:t>
              </a:r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A</a:t>
              </a:r>
              <a:r>
                <a:rPr lang="en-US" sz="2000" dirty="0" smtClean="0"/>
                <a:t> = k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C</a:t>
              </a:r>
              <a:r>
                <a:rPr lang="en-US" sz="2000" baseline="-25000" dirty="0" smtClean="0"/>
                <a:t>A</a:t>
              </a:r>
            </a:p>
            <a:p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B,net</a:t>
              </a:r>
              <a:r>
                <a:rPr lang="en-US" sz="2000" dirty="0" smtClean="0"/>
                <a:t> = k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C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 – k</a:t>
              </a:r>
              <a:r>
                <a:rPr lang="en-US" sz="2000" baseline="-25000" dirty="0" smtClean="0"/>
                <a:t>2</a:t>
              </a:r>
              <a:r>
                <a:rPr lang="en-US" sz="2000" dirty="0" smtClean="0"/>
                <a:t>C</a:t>
              </a:r>
              <a:r>
                <a:rPr lang="en-US" sz="2000" baseline="-25000" dirty="0" smtClean="0"/>
                <a:t>B</a:t>
              </a:r>
              <a:endParaRPr lang="en-US" sz="2000" dirty="0" smtClean="0"/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169003"/>
              </p:ext>
            </p:extLst>
          </p:nvPr>
        </p:nvGraphicFramePr>
        <p:xfrm>
          <a:off x="1765300" y="2120900"/>
          <a:ext cx="5613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2" name="Equation" r:id="rId3" imgW="5613120" imgH="622080" progId="Equation.DSMT4">
                  <p:embed/>
                </p:oleObj>
              </mc:Choice>
              <mc:Fallback>
                <p:oleObj name="Equation" r:id="rId3" imgW="561312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2120900"/>
                        <a:ext cx="5613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" y="1701591"/>
            <a:ext cx="3294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does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depend on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25633" y="2188534"/>
            <a:ext cx="167640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57200" y="2876490"/>
            <a:ext cx="3294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does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 depend on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688467"/>
              </p:ext>
            </p:extLst>
          </p:nvPr>
        </p:nvGraphicFramePr>
        <p:xfrm>
          <a:off x="558800" y="3260725"/>
          <a:ext cx="2095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3" name="Equation" r:id="rId5" imgW="2095200" imgH="622080" progId="Equation.DSMT4">
                  <p:embed/>
                </p:oleObj>
              </mc:Choice>
              <mc:Fallback>
                <p:oleObj name="Equation" r:id="rId5" imgW="2095200" imgH="622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3260725"/>
                        <a:ext cx="20955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775022"/>
              </p:ext>
            </p:extLst>
          </p:nvPr>
        </p:nvGraphicFramePr>
        <p:xfrm>
          <a:off x="2774950" y="3260725"/>
          <a:ext cx="3657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4" name="Equation" r:id="rId7" imgW="3657600" imgH="622080" progId="Equation.DSMT4">
                  <p:embed/>
                </p:oleObj>
              </mc:Choice>
              <mc:Fallback>
                <p:oleObj name="Equation" r:id="rId7" imgW="3657600" imgH="622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3260725"/>
                        <a:ext cx="3657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622300" y="4114800"/>
          <a:ext cx="3403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5" name="Equation" r:id="rId9" imgW="3403440" imgH="622080" progId="Equation.DSMT4">
                  <p:embed/>
                </p:oleObj>
              </mc:Choice>
              <mc:Fallback>
                <p:oleObj name="Equation" r:id="rId9" imgW="3403440" imgH="6220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4114800"/>
                        <a:ext cx="3403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705600" y="3363433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4127500" y="4114800"/>
          <a:ext cx="3429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6" name="Equation" r:id="rId11" imgW="3429000" imgH="622080" progId="Equation.DSMT4">
                  <p:embed/>
                </p:oleObj>
              </mc:Choice>
              <mc:Fallback>
                <p:oleObj name="Equation" r:id="rId11" imgW="3429000" imgH="622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4114800"/>
                        <a:ext cx="34290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28600" y="4953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Use integrating factor (reviewed on Compass)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2209800" y="4988884"/>
          <a:ext cx="3429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7" name="Equation" r:id="rId13" imgW="3429000" imgH="812520" progId="Equation.DSMT4">
                  <p:embed/>
                </p:oleObj>
              </mc:Choice>
              <mc:Fallback>
                <p:oleObj name="Equation" r:id="rId13" imgW="3429000" imgH="8125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988884"/>
                        <a:ext cx="34290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5670699" y="5007934"/>
          <a:ext cx="3365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8" name="Equation" r:id="rId15" imgW="3365280" imgH="838080" progId="Equation.DSMT4">
                  <p:embed/>
                </p:oleObj>
              </mc:Choice>
              <mc:Fallback>
                <p:oleObj name="Equation" r:id="rId15" imgW="3365280" imgH="838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699" y="5007934"/>
                        <a:ext cx="33655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5943600" y="4953000"/>
            <a:ext cx="3108960" cy="914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8077200" y="3276600"/>
          <a:ext cx="723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9" name="Equation" r:id="rId17" imgW="723600" imgH="685800" progId="Equation.DSMT4">
                  <p:embed/>
                </p:oleObj>
              </mc:Choice>
              <mc:Fallback>
                <p:oleObj name="Equation" r:id="rId17" imgW="723600" imgH="685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276600"/>
                        <a:ext cx="723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759247"/>
              </p:ext>
            </p:extLst>
          </p:nvPr>
        </p:nvGraphicFramePr>
        <p:xfrm>
          <a:off x="3429000" y="6070600"/>
          <a:ext cx="2286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0" name="Equation" r:id="rId19" imgW="2286000" imgH="330120" progId="Equation.DSMT4">
                  <p:embed/>
                </p:oleObj>
              </mc:Choice>
              <mc:Fallback>
                <p:oleObj name="Equation" r:id="rId19" imgW="2286000" imgH="3301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70600"/>
                        <a:ext cx="2286000" cy="3302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4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 animBg="1"/>
      <p:bldP spid="22" grpId="0"/>
      <p:bldP spid="27" grpId="0"/>
      <p:bldP spid="29" grpId="0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7" name="Text Box 16"/>
          <p:cNvSpPr txBox="1">
            <a:spLocks noChangeArrowheads="1"/>
          </p:cNvSpPr>
          <p:nvPr/>
        </p:nvSpPr>
        <p:spPr bwMode="auto">
          <a:xfrm>
            <a:off x="38100" y="3352800"/>
            <a:ext cx="906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 smtClean="0"/>
              <a:t>The reactor V (for a given </a:t>
            </a:r>
            <a:r>
              <a:rPr kumimoji="1" lang="en-GB" altLang="zh-TW" sz="2000" dirty="0" smtClean="0">
                <a:latin typeface="Symbol" pitchFamily="18" charset="2"/>
              </a:rPr>
              <a:t>u</a:t>
            </a:r>
            <a:r>
              <a:rPr kumimoji="1" lang="en-GB" altLang="zh-TW" sz="2000" baseline="-25000" dirty="0" smtClean="0"/>
              <a:t>0</a:t>
            </a:r>
            <a:r>
              <a:rPr kumimoji="1" lang="en-GB" altLang="zh-TW" sz="2000" dirty="0" smtClean="0"/>
              <a:t>) and </a:t>
            </a:r>
            <a:r>
              <a:rPr kumimoji="1" lang="en-GB" altLang="zh-TW" sz="2000" dirty="0" smtClean="0">
                <a:latin typeface="Symbol" pitchFamily="18" charset="2"/>
              </a:rPr>
              <a:t>t</a:t>
            </a:r>
            <a:r>
              <a:rPr kumimoji="1" lang="en-GB" altLang="zh-TW" sz="2000" dirty="0" smtClean="0"/>
              <a:t> that maximizes C</a:t>
            </a:r>
            <a:r>
              <a:rPr kumimoji="1" lang="en-GB" altLang="zh-TW" sz="2000" baseline="-25000" dirty="0" smtClean="0"/>
              <a:t>B</a:t>
            </a:r>
            <a:r>
              <a:rPr kumimoji="1" lang="en-GB" altLang="zh-TW" sz="2000" dirty="0" smtClean="0"/>
              <a:t> occurs when </a:t>
            </a:r>
            <a:r>
              <a:rPr kumimoji="1" lang="en-GB" altLang="zh-TW" sz="2000" dirty="0" err="1" smtClean="0"/>
              <a:t>dC</a:t>
            </a:r>
            <a:r>
              <a:rPr kumimoji="1" lang="en-GB" altLang="zh-TW" sz="2000" baseline="-25000" dirty="0" err="1" smtClean="0"/>
              <a:t>B</a:t>
            </a:r>
            <a:r>
              <a:rPr kumimoji="1" lang="en-GB" altLang="zh-TW" sz="2000" dirty="0" smtClean="0"/>
              <a:t>/</a:t>
            </a:r>
            <a:r>
              <a:rPr kumimoji="1" lang="en-GB" altLang="zh-TW" sz="2000" dirty="0" err="1" smtClean="0"/>
              <a:t>dt</a:t>
            </a:r>
            <a:r>
              <a:rPr kumimoji="1" lang="en-GB" altLang="zh-TW" sz="2000" dirty="0" smtClean="0"/>
              <a:t>=0</a:t>
            </a:r>
            <a:endParaRPr kumimoji="1" lang="en-GB" altLang="zh-TW" sz="2000" dirty="0"/>
          </a:p>
        </p:txBody>
      </p:sp>
      <p:graphicFrame>
        <p:nvGraphicFramePr>
          <p:cNvPr id="1536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396296"/>
              </p:ext>
            </p:extLst>
          </p:nvPr>
        </p:nvGraphicFramePr>
        <p:xfrm>
          <a:off x="2474119" y="3830638"/>
          <a:ext cx="419576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9" name="Equation" r:id="rId3" imgW="4495680" imgH="736560" progId="Equation.DSMT4">
                  <p:embed/>
                </p:oleObj>
              </mc:Choice>
              <mc:Fallback>
                <p:oleObj name="Equation" r:id="rId3" imgW="4495680" imgH="7365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119" y="3830638"/>
                        <a:ext cx="4195763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193018"/>
              </p:ext>
            </p:extLst>
          </p:nvPr>
        </p:nvGraphicFramePr>
        <p:xfrm>
          <a:off x="3556000" y="4724400"/>
          <a:ext cx="2032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0" name="Equation" r:id="rId5" imgW="2031840" imgH="685800" progId="Equation.DSMT4">
                  <p:embed/>
                </p:oleObj>
              </mc:Choice>
              <mc:Fallback>
                <p:oleObj name="Equation" r:id="rId5" imgW="2031840" imgH="685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4724400"/>
                        <a:ext cx="2032000" cy="6858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731860"/>
              </p:ext>
            </p:extLst>
          </p:nvPr>
        </p:nvGraphicFramePr>
        <p:xfrm>
          <a:off x="3251200" y="5660572"/>
          <a:ext cx="723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1" name="Equation" r:id="rId7" imgW="723600" imgH="685800" progId="Equation.DSMT4">
                  <p:embed/>
                </p:oleObj>
              </mc:Choice>
              <mc:Fallback>
                <p:oleObj name="Equation" r:id="rId7" imgW="723600" imgH="685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5660572"/>
                        <a:ext cx="723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958266" y="5770291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569318"/>
              </p:ext>
            </p:extLst>
          </p:nvPr>
        </p:nvGraphicFramePr>
        <p:xfrm>
          <a:off x="4470400" y="5834746"/>
          <a:ext cx="1422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2" name="Equation" r:id="rId9" imgW="1422360" imgH="368280" progId="Equation.DSMT4">
                  <p:embed/>
                </p:oleObj>
              </mc:Choice>
              <mc:Fallback>
                <p:oleObj name="Equation" r:id="rId9" imgW="142236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5834746"/>
                        <a:ext cx="1422400" cy="3683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406525" y="1219200"/>
            <a:ext cx="6330950" cy="1930400"/>
            <a:chOff x="2362200" y="1504890"/>
            <a:chExt cx="6330950" cy="1930400"/>
          </a:xfrm>
        </p:grpSpPr>
        <p:grpSp>
          <p:nvGrpSpPr>
            <p:cNvPr id="29" name="Group 28"/>
            <p:cNvGrpSpPr/>
            <p:nvPr/>
          </p:nvGrpSpPr>
          <p:grpSpPr>
            <a:xfrm>
              <a:off x="2362200" y="1581090"/>
              <a:ext cx="2477965" cy="1689100"/>
              <a:chOff x="2375389" y="327026"/>
              <a:chExt cx="2477965" cy="1689100"/>
            </a:xfrm>
          </p:grpSpPr>
          <p:sp>
            <p:nvSpPr>
              <p:cNvPr id="15366" name="Line 2"/>
              <p:cNvSpPr>
                <a:spLocks noChangeShapeType="1"/>
              </p:cNvSpPr>
              <p:nvPr/>
            </p:nvSpPr>
            <p:spPr bwMode="auto">
              <a:xfrm>
                <a:off x="2375389" y="2003425"/>
                <a:ext cx="247796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7" name="Line 3"/>
              <p:cNvSpPr>
                <a:spLocks noChangeShapeType="1"/>
              </p:cNvSpPr>
              <p:nvPr/>
            </p:nvSpPr>
            <p:spPr bwMode="auto">
              <a:xfrm flipV="1">
                <a:off x="2375389" y="508001"/>
                <a:ext cx="0" cy="150812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8" name="Freeform 4"/>
              <p:cNvSpPr>
                <a:spLocks/>
              </p:cNvSpPr>
              <p:nvPr/>
            </p:nvSpPr>
            <p:spPr bwMode="auto">
              <a:xfrm>
                <a:off x="2375389" y="792163"/>
                <a:ext cx="2385646" cy="1187450"/>
              </a:xfrm>
              <a:custGeom>
                <a:avLst/>
                <a:gdLst>
                  <a:gd name="T0" fmla="*/ 0 w 865"/>
                  <a:gd name="T1" fmla="*/ 0 h 748"/>
                  <a:gd name="T2" fmla="*/ 70 w 865"/>
                  <a:gd name="T3" fmla="*/ 171 h 748"/>
                  <a:gd name="T4" fmla="*/ 163 w 865"/>
                  <a:gd name="T5" fmla="*/ 319 h 748"/>
                  <a:gd name="T6" fmla="*/ 350 w 865"/>
                  <a:gd name="T7" fmla="*/ 576 h 748"/>
                  <a:gd name="T8" fmla="*/ 654 w 865"/>
                  <a:gd name="T9" fmla="*/ 693 h 748"/>
                  <a:gd name="T10" fmla="*/ 865 w 865"/>
                  <a:gd name="T11" fmla="*/ 748 h 7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5"/>
                  <a:gd name="T19" fmla="*/ 0 h 748"/>
                  <a:gd name="T20" fmla="*/ 865 w 865"/>
                  <a:gd name="T21" fmla="*/ 748 h 7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5" h="748">
                    <a:moveTo>
                      <a:pt x="0" y="0"/>
                    </a:moveTo>
                    <a:cubicBezTo>
                      <a:pt x="21" y="59"/>
                      <a:pt x="43" y="118"/>
                      <a:pt x="70" y="171"/>
                    </a:cubicBezTo>
                    <a:cubicBezTo>
                      <a:pt x="97" y="224"/>
                      <a:pt x="116" y="252"/>
                      <a:pt x="163" y="319"/>
                    </a:cubicBezTo>
                    <a:cubicBezTo>
                      <a:pt x="210" y="386"/>
                      <a:pt x="268" y="514"/>
                      <a:pt x="350" y="576"/>
                    </a:cubicBezTo>
                    <a:cubicBezTo>
                      <a:pt x="432" y="638"/>
                      <a:pt x="568" y="664"/>
                      <a:pt x="654" y="693"/>
                    </a:cubicBezTo>
                    <a:cubicBezTo>
                      <a:pt x="740" y="722"/>
                      <a:pt x="802" y="735"/>
                      <a:pt x="865" y="748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Freeform 5"/>
              <p:cNvSpPr>
                <a:spLocks/>
              </p:cNvSpPr>
              <p:nvPr/>
            </p:nvSpPr>
            <p:spPr bwMode="auto">
              <a:xfrm>
                <a:off x="2375389" y="765175"/>
                <a:ext cx="2249365" cy="1238250"/>
              </a:xfrm>
              <a:custGeom>
                <a:avLst/>
                <a:gdLst>
                  <a:gd name="T0" fmla="*/ 0 w 1535"/>
                  <a:gd name="T1" fmla="*/ 780 h 780"/>
                  <a:gd name="T2" fmla="*/ 109 w 1535"/>
                  <a:gd name="T3" fmla="*/ 742 h 780"/>
                  <a:gd name="T4" fmla="*/ 233 w 1535"/>
                  <a:gd name="T5" fmla="*/ 648 h 780"/>
                  <a:gd name="T6" fmla="*/ 382 w 1535"/>
                  <a:gd name="T7" fmla="*/ 453 h 780"/>
                  <a:gd name="T8" fmla="*/ 475 w 1535"/>
                  <a:gd name="T9" fmla="*/ 258 h 780"/>
                  <a:gd name="T10" fmla="*/ 600 w 1535"/>
                  <a:gd name="T11" fmla="*/ 64 h 780"/>
                  <a:gd name="T12" fmla="*/ 756 w 1535"/>
                  <a:gd name="T13" fmla="*/ 9 h 780"/>
                  <a:gd name="T14" fmla="*/ 904 w 1535"/>
                  <a:gd name="T15" fmla="*/ 40 h 780"/>
                  <a:gd name="T16" fmla="*/ 1059 w 1535"/>
                  <a:gd name="T17" fmla="*/ 251 h 780"/>
                  <a:gd name="T18" fmla="*/ 1184 w 1535"/>
                  <a:gd name="T19" fmla="*/ 445 h 780"/>
                  <a:gd name="T20" fmla="*/ 1293 w 1535"/>
                  <a:gd name="T21" fmla="*/ 617 h 780"/>
                  <a:gd name="T22" fmla="*/ 1402 w 1535"/>
                  <a:gd name="T23" fmla="*/ 695 h 780"/>
                  <a:gd name="T24" fmla="*/ 1535 w 1535"/>
                  <a:gd name="T25" fmla="*/ 757 h 78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35"/>
                  <a:gd name="T40" fmla="*/ 0 h 780"/>
                  <a:gd name="T41" fmla="*/ 1535 w 1535"/>
                  <a:gd name="T42" fmla="*/ 780 h 78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35" h="780">
                    <a:moveTo>
                      <a:pt x="0" y="780"/>
                    </a:moveTo>
                    <a:cubicBezTo>
                      <a:pt x="35" y="772"/>
                      <a:pt x="70" y="764"/>
                      <a:pt x="109" y="742"/>
                    </a:cubicBezTo>
                    <a:cubicBezTo>
                      <a:pt x="148" y="720"/>
                      <a:pt x="188" y="696"/>
                      <a:pt x="233" y="648"/>
                    </a:cubicBezTo>
                    <a:cubicBezTo>
                      <a:pt x="278" y="600"/>
                      <a:pt x="342" y="518"/>
                      <a:pt x="382" y="453"/>
                    </a:cubicBezTo>
                    <a:cubicBezTo>
                      <a:pt x="422" y="388"/>
                      <a:pt x="439" y="323"/>
                      <a:pt x="475" y="258"/>
                    </a:cubicBezTo>
                    <a:cubicBezTo>
                      <a:pt x="511" y="193"/>
                      <a:pt x="553" y="105"/>
                      <a:pt x="600" y="64"/>
                    </a:cubicBezTo>
                    <a:cubicBezTo>
                      <a:pt x="647" y="23"/>
                      <a:pt x="705" y="13"/>
                      <a:pt x="756" y="9"/>
                    </a:cubicBezTo>
                    <a:cubicBezTo>
                      <a:pt x="807" y="5"/>
                      <a:pt x="854" y="0"/>
                      <a:pt x="904" y="40"/>
                    </a:cubicBezTo>
                    <a:cubicBezTo>
                      <a:pt x="954" y="80"/>
                      <a:pt x="1012" y="184"/>
                      <a:pt x="1059" y="251"/>
                    </a:cubicBezTo>
                    <a:cubicBezTo>
                      <a:pt x="1106" y="318"/>
                      <a:pt x="1145" y="384"/>
                      <a:pt x="1184" y="445"/>
                    </a:cubicBezTo>
                    <a:cubicBezTo>
                      <a:pt x="1223" y="506"/>
                      <a:pt x="1257" y="575"/>
                      <a:pt x="1293" y="617"/>
                    </a:cubicBezTo>
                    <a:cubicBezTo>
                      <a:pt x="1329" y="659"/>
                      <a:pt x="1362" y="672"/>
                      <a:pt x="1402" y="695"/>
                    </a:cubicBezTo>
                    <a:cubicBezTo>
                      <a:pt x="1442" y="718"/>
                      <a:pt x="1488" y="737"/>
                      <a:pt x="1535" y="757"/>
                    </a:cubicBez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0" name="Freeform 6"/>
              <p:cNvSpPr>
                <a:spLocks/>
              </p:cNvSpPr>
              <p:nvPr/>
            </p:nvSpPr>
            <p:spPr bwMode="auto">
              <a:xfrm>
                <a:off x="2375389" y="630239"/>
                <a:ext cx="2385646" cy="1373187"/>
              </a:xfrm>
              <a:custGeom>
                <a:avLst/>
                <a:gdLst>
                  <a:gd name="T0" fmla="*/ 0 w 1504"/>
                  <a:gd name="T1" fmla="*/ 865 h 865"/>
                  <a:gd name="T2" fmla="*/ 304 w 1504"/>
                  <a:gd name="T3" fmla="*/ 834 h 865"/>
                  <a:gd name="T4" fmla="*/ 631 w 1504"/>
                  <a:gd name="T5" fmla="*/ 780 h 865"/>
                  <a:gd name="T6" fmla="*/ 771 w 1504"/>
                  <a:gd name="T7" fmla="*/ 717 h 865"/>
                  <a:gd name="T8" fmla="*/ 841 w 1504"/>
                  <a:gd name="T9" fmla="*/ 671 h 865"/>
                  <a:gd name="T10" fmla="*/ 1036 w 1504"/>
                  <a:gd name="T11" fmla="*/ 499 h 865"/>
                  <a:gd name="T12" fmla="*/ 1098 w 1504"/>
                  <a:gd name="T13" fmla="*/ 367 h 865"/>
                  <a:gd name="T14" fmla="*/ 1168 w 1504"/>
                  <a:gd name="T15" fmla="*/ 195 h 865"/>
                  <a:gd name="T16" fmla="*/ 1293 w 1504"/>
                  <a:gd name="T17" fmla="*/ 71 h 865"/>
                  <a:gd name="T18" fmla="*/ 1504 w 1504"/>
                  <a:gd name="T19" fmla="*/ 0 h 8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04"/>
                  <a:gd name="T31" fmla="*/ 0 h 865"/>
                  <a:gd name="T32" fmla="*/ 1504 w 1504"/>
                  <a:gd name="T33" fmla="*/ 865 h 8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04" h="865">
                    <a:moveTo>
                      <a:pt x="0" y="865"/>
                    </a:moveTo>
                    <a:cubicBezTo>
                      <a:pt x="99" y="856"/>
                      <a:pt x="199" y="848"/>
                      <a:pt x="304" y="834"/>
                    </a:cubicBezTo>
                    <a:cubicBezTo>
                      <a:pt x="409" y="820"/>
                      <a:pt x="553" y="799"/>
                      <a:pt x="631" y="780"/>
                    </a:cubicBezTo>
                    <a:cubicBezTo>
                      <a:pt x="709" y="761"/>
                      <a:pt x="736" y="735"/>
                      <a:pt x="771" y="717"/>
                    </a:cubicBezTo>
                    <a:cubicBezTo>
                      <a:pt x="806" y="699"/>
                      <a:pt x="797" y="707"/>
                      <a:pt x="841" y="671"/>
                    </a:cubicBezTo>
                    <a:cubicBezTo>
                      <a:pt x="885" y="635"/>
                      <a:pt x="993" y="550"/>
                      <a:pt x="1036" y="499"/>
                    </a:cubicBezTo>
                    <a:cubicBezTo>
                      <a:pt x="1079" y="448"/>
                      <a:pt x="1076" y="418"/>
                      <a:pt x="1098" y="367"/>
                    </a:cubicBezTo>
                    <a:cubicBezTo>
                      <a:pt x="1120" y="316"/>
                      <a:pt x="1135" y="244"/>
                      <a:pt x="1168" y="195"/>
                    </a:cubicBezTo>
                    <a:cubicBezTo>
                      <a:pt x="1201" y="146"/>
                      <a:pt x="1237" y="103"/>
                      <a:pt x="1293" y="71"/>
                    </a:cubicBezTo>
                    <a:cubicBezTo>
                      <a:pt x="1349" y="39"/>
                      <a:pt x="1426" y="19"/>
                      <a:pt x="1504" y="0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1" name="Text Box 7"/>
              <p:cNvSpPr txBox="1">
                <a:spLocks noChangeArrowheads="1"/>
              </p:cNvSpPr>
              <p:nvPr/>
            </p:nvSpPr>
            <p:spPr bwMode="auto">
              <a:xfrm>
                <a:off x="2464777" y="649288"/>
                <a:ext cx="338554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A</a:t>
                </a:r>
              </a:p>
            </p:txBody>
          </p:sp>
          <p:sp>
            <p:nvSpPr>
              <p:cNvPr id="15372" name="Text Box 8"/>
              <p:cNvSpPr txBox="1">
                <a:spLocks noChangeArrowheads="1"/>
              </p:cNvSpPr>
              <p:nvPr/>
            </p:nvSpPr>
            <p:spPr bwMode="auto">
              <a:xfrm>
                <a:off x="3304443" y="327026"/>
                <a:ext cx="338554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B</a:t>
                </a:r>
              </a:p>
            </p:txBody>
          </p:sp>
          <p:sp>
            <p:nvSpPr>
              <p:cNvPr id="15373" name="Text Box 9"/>
              <p:cNvSpPr txBox="1">
                <a:spLocks noChangeArrowheads="1"/>
              </p:cNvSpPr>
              <p:nvPr/>
            </p:nvSpPr>
            <p:spPr bwMode="auto">
              <a:xfrm>
                <a:off x="4400550" y="638176"/>
                <a:ext cx="351378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C</a:t>
                </a:r>
              </a:p>
            </p:txBody>
          </p:sp>
          <p:sp>
            <p:nvSpPr>
              <p:cNvPr id="15375" name="Line 13"/>
              <p:cNvSpPr>
                <a:spLocks noChangeShapeType="1"/>
              </p:cNvSpPr>
              <p:nvPr/>
            </p:nvSpPr>
            <p:spPr bwMode="auto">
              <a:xfrm>
                <a:off x="3497874" y="581025"/>
                <a:ext cx="0" cy="1423988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32777" name="Object 9"/>
            <p:cNvGraphicFramePr>
              <a:graphicFrameLocks noChangeAspect="1"/>
            </p:cNvGraphicFramePr>
            <p:nvPr/>
          </p:nvGraphicFramePr>
          <p:xfrm>
            <a:off x="5645150" y="1504890"/>
            <a:ext cx="16637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23" name="Equation" r:id="rId11" imgW="1663560" imgH="406080" progId="Equation.DSMT4">
                    <p:embed/>
                  </p:oleObj>
                </mc:Choice>
                <mc:Fallback>
                  <p:oleObj name="Equation" r:id="rId11" imgW="1663560" imgH="4060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5150" y="1504890"/>
                          <a:ext cx="166370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778" name="Object 10"/>
            <p:cNvGraphicFramePr>
              <a:graphicFrameLocks noChangeAspect="1"/>
            </p:cNvGraphicFramePr>
            <p:nvPr/>
          </p:nvGraphicFramePr>
          <p:xfrm>
            <a:off x="5645150" y="2038290"/>
            <a:ext cx="30480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24" name="Equation" r:id="rId13" imgW="3047760" imgH="838080" progId="Equation.DSMT4">
                    <p:embed/>
                  </p:oleObj>
                </mc:Choice>
                <mc:Fallback>
                  <p:oleObj name="Equation" r:id="rId13" imgW="3047760" imgH="83808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5150" y="2038290"/>
                          <a:ext cx="3048000" cy="838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779" name="Object 11"/>
            <p:cNvGraphicFramePr>
              <a:graphicFrameLocks noChangeAspect="1"/>
            </p:cNvGraphicFramePr>
            <p:nvPr/>
          </p:nvGraphicFramePr>
          <p:xfrm>
            <a:off x="5645150" y="3105090"/>
            <a:ext cx="22860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25" name="Equation" r:id="rId15" imgW="2286000" imgH="330120" progId="Equation.DSMT4">
                    <p:embed/>
                  </p:oleObj>
                </mc:Choice>
                <mc:Fallback>
                  <p:oleObj name="Equation" r:id="rId15" imgW="2286000" imgH="33012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5150" y="3105090"/>
                          <a:ext cx="22860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Box 30"/>
          <p:cNvSpPr txBox="1"/>
          <p:nvPr/>
        </p:nvSpPr>
        <p:spPr>
          <a:xfrm>
            <a:off x="2262965" y="2895600"/>
            <a:ext cx="534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t</a:t>
            </a:r>
            <a:r>
              <a:rPr lang="en-US" sz="2000" baseline="-25000" dirty="0" err="1" smtClean="0"/>
              <a:t>opt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Reactions in Series: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&amp; Yield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7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Method of Excess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8696" y="1143000"/>
            <a:ext cx="6106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+ B </a:t>
            </a:r>
            <a:r>
              <a:rPr lang="en-US" sz="2000" dirty="0" smtClean="0">
                <a:latin typeface="Arial"/>
                <a:cs typeface="Arial"/>
              </a:rPr>
              <a:t>→ products       Suspect rate eq.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</a:t>
            </a:r>
            <a:r>
              <a:rPr lang="en-US" sz="2000" dirty="0" err="1" smtClean="0">
                <a:latin typeface="Arial"/>
                <a:cs typeface="Arial"/>
              </a:rPr>
              <a:t>kC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baseline="30000" dirty="0" err="1" smtClean="0">
                <a:latin typeface="Symbol" pitchFamily="18" charset="2"/>
                <a:cs typeface="Arial"/>
              </a:rPr>
              <a:t>a</a:t>
            </a:r>
            <a:r>
              <a:rPr lang="en-US" sz="2000" dirty="0" err="1" smtClean="0">
                <a:cs typeface="Arial"/>
              </a:rPr>
              <a:t>C</a:t>
            </a:r>
            <a:r>
              <a:rPr lang="en-US" sz="2000" baseline="-25000" dirty="0" err="1" smtClean="0">
                <a:cs typeface="Arial"/>
              </a:rPr>
              <a:t>B</a:t>
            </a:r>
            <a:r>
              <a:rPr lang="en-US" sz="2000" baseline="30000" dirty="0" err="1" smtClean="0">
                <a:latin typeface="Symbol" pitchFamily="18" charset="2"/>
                <a:cs typeface="Arial"/>
              </a:rPr>
              <a:t>b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8600" y="1752600"/>
            <a:ext cx="8763001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Run reaction with an excess of B so C</a:t>
            </a:r>
            <a:r>
              <a:rPr lang="en-US" sz="2000" baseline="-25000" dirty="0" smtClean="0">
                <a:solidFill>
                  <a:srgbClr val="C00000"/>
                </a:solidFill>
              </a:rPr>
              <a:t>B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≈ C</a:t>
            </a:r>
            <a:r>
              <a:rPr lang="en-US" sz="2000" baseline="-25000" dirty="0" smtClean="0">
                <a:solidFill>
                  <a:srgbClr val="C00000"/>
                </a:solidFill>
                <a:latin typeface="Arial"/>
                <a:cs typeface="Arial"/>
              </a:rPr>
              <a:t>B0</a:t>
            </a:r>
            <a:endParaRPr lang="en-US" sz="200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Rate equation simplifies to –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k’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where k’=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k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B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b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≈ 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k’=k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B0</a:t>
            </a:r>
            <a:r>
              <a:rPr lang="en-US" sz="2000" baseline="30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b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and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can be determined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cs typeface="Arial"/>
              </a:rPr>
              <a:t>Repeat, but with an excess of A so that </a:t>
            </a:r>
            <a:r>
              <a:rPr lang="en-US" sz="2000" dirty="0" smtClean="0">
                <a:solidFill>
                  <a:srgbClr val="C00000"/>
                </a:solidFill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≈ C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A0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cs typeface="Arial"/>
              </a:rPr>
              <a:t>With excess A, rate simplifies to –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k’’C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B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b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where k’’=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k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≈ k’’=k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A0</a:t>
            </a:r>
            <a:r>
              <a:rPr lang="en-US" sz="2000" baseline="30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endParaRPr lang="en-US" sz="2000" dirty="0" smtClean="0">
              <a:solidFill>
                <a:srgbClr val="C00000"/>
              </a:solidFill>
              <a:latin typeface="Symbol" pitchFamily="18" charset="2"/>
              <a:cs typeface="Arial"/>
            </a:endParaRP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cs typeface="Arial"/>
              </a:rPr>
              <a:t>Determine k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by measuring –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at known concentrations of A and B, where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 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662414"/>
              </p:ext>
            </p:extLst>
          </p:nvPr>
        </p:nvGraphicFramePr>
        <p:xfrm>
          <a:off x="2527300" y="4584700"/>
          <a:ext cx="4089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Equation" r:id="rId3" imgW="4089240" imgH="749160" progId="Equation.DSMT4">
                  <p:embed/>
                </p:oleObj>
              </mc:Choice>
              <mc:Fallback>
                <p:oleObj name="Equation" r:id="rId3" imgW="408924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4584700"/>
                        <a:ext cx="40894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80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Review: Differential Method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921550"/>
            <a:ext cx="46481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Plot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t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r>
              <a:rPr lang="en-US" sz="2000" dirty="0"/>
              <a:t>Determine </a:t>
            </a:r>
            <a:r>
              <a:rPr lang="en-US" sz="2000" dirty="0" err="1"/>
              <a:t>dC</a:t>
            </a:r>
            <a:r>
              <a:rPr lang="en-US" sz="2000" baseline="-25000" dirty="0" err="1"/>
              <a:t>A</a:t>
            </a:r>
            <a:r>
              <a:rPr lang="en-US" sz="2000" dirty="0"/>
              <a:t>/</a:t>
            </a:r>
            <a:r>
              <a:rPr lang="en-US" sz="2000" dirty="0" err="1"/>
              <a:t>dt</a:t>
            </a:r>
            <a:r>
              <a:rPr lang="en-US" sz="2000" dirty="0"/>
              <a:t> from plot by graphical or numerical </a:t>
            </a:r>
            <a:r>
              <a:rPr lang="en-US" sz="2000" dirty="0" smtClean="0"/>
              <a:t>methods</a:t>
            </a:r>
          </a:p>
          <a:p>
            <a:pPr marL="800100" lvl="1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/>
              <a:t>Draw rectangles on the graph.  Then </a:t>
            </a:r>
            <a:r>
              <a:rPr lang="en-US" sz="2000" dirty="0">
                <a:solidFill>
                  <a:srgbClr val="0000FF"/>
                </a:solidFill>
              </a:rPr>
              <a:t>draw a </a:t>
            </a:r>
            <a:r>
              <a:rPr lang="en-US" sz="2000" dirty="0" smtClean="0">
                <a:solidFill>
                  <a:srgbClr val="0000FF"/>
                </a:solidFill>
              </a:rPr>
              <a:t>curved line </a:t>
            </a:r>
            <a:r>
              <a:rPr lang="en-US" sz="2000" dirty="0"/>
              <a:t>so that the area above the curve that is cut off of each rectangle approximately fills the unfilled area under the curve</a:t>
            </a:r>
          </a:p>
          <a:p>
            <a:pPr marL="800100" lvl="1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smtClean="0"/>
              <a:t>-</a:t>
            </a:r>
            <a:r>
              <a:rPr lang="en-US" sz="2000" dirty="0" err="1" smtClean="0"/>
              <a:t>dC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dt</a:t>
            </a:r>
            <a:r>
              <a:rPr lang="en-US" sz="2000" dirty="0" smtClean="0"/>
              <a:t> </a:t>
            </a:r>
            <a:r>
              <a:rPr lang="en-US" sz="2000" dirty="0"/>
              <a:t>is read using the value where the curve crosses a specified time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 startAt="3"/>
            </a:pPr>
            <a:r>
              <a:rPr lang="en-US" sz="2000" dirty="0"/>
              <a:t>Plot </a:t>
            </a:r>
            <a:r>
              <a:rPr lang="en-US" sz="2000" dirty="0" err="1">
                <a:solidFill>
                  <a:srgbClr val="339933"/>
                </a:solidFill>
              </a:rPr>
              <a:t>ln</a:t>
            </a:r>
            <a:r>
              <a:rPr lang="en-US" sz="2000" dirty="0">
                <a:solidFill>
                  <a:srgbClr val="339933"/>
                </a:solidFill>
              </a:rPr>
              <a:t>(-</a:t>
            </a:r>
            <a:r>
              <a:rPr lang="en-US" sz="2000" dirty="0" err="1">
                <a:solidFill>
                  <a:srgbClr val="339933"/>
                </a:solidFill>
              </a:rPr>
              <a:t>dC</a:t>
            </a:r>
            <a:r>
              <a:rPr lang="en-US" sz="2000" baseline="-25000" dirty="0" err="1">
                <a:solidFill>
                  <a:srgbClr val="339933"/>
                </a:solidFill>
              </a:rPr>
              <a:t>A</a:t>
            </a:r>
            <a:r>
              <a:rPr lang="en-US" sz="2000" dirty="0">
                <a:solidFill>
                  <a:srgbClr val="339933"/>
                </a:solidFill>
              </a:rPr>
              <a:t>/</a:t>
            </a:r>
            <a:r>
              <a:rPr lang="en-US" sz="2000" dirty="0" err="1">
                <a:solidFill>
                  <a:srgbClr val="339933"/>
                </a:solidFill>
              </a:rPr>
              <a:t>dt</a:t>
            </a:r>
            <a:r>
              <a:rPr lang="en-US" sz="2000" dirty="0">
                <a:solidFill>
                  <a:srgbClr val="339933"/>
                </a:solidFill>
              </a:rPr>
              <a:t>)</a:t>
            </a:r>
            <a:r>
              <a:rPr lang="en-US" sz="2000" dirty="0"/>
              <a:t> vs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</a:rPr>
              <a:t>ln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000" baseline="-25000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000" dirty="0" smtClean="0"/>
              <a:t> 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5625" y="1676400"/>
            <a:ext cx="3893575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441471"/>
              </p:ext>
            </p:extLst>
          </p:nvPr>
        </p:nvGraphicFramePr>
        <p:xfrm>
          <a:off x="1758980" y="939800"/>
          <a:ext cx="2133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62" name="Equation" r:id="rId4" imgW="2133360" imgH="609480" progId="Equation.DSMT4">
                  <p:embed/>
                </p:oleObj>
              </mc:Choice>
              <mc:Fallback>
                <p:oleObj name="Equation" r:id="rId4" imgW="21333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80" y="939800"/>
                        <a:ext cx="2133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25"/>
          <p:cNvGrpSpPr>
            <a:grpSpLocks noChangeAspect="1"/>
          </p:cNvGrpSpPr>
          <p:nvPr/>
        </p:nvGrpSpPr>
        <p:grpSpPr bwMode="auto">
          <a:xfrm>
            <a:off x="457200" y="457200"/>
            <a:ext cx="864075" cy="1371600"/>
            <a:chOff x="3708400" y="3667587"/>
            <a:chExt cx="971117" cy="111072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189845" y="3667587"/>
              <a:ext cx="0" cy="856517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189845" y="4448877"/>
              <a:ext cx="381000" cy="1524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3808845" y="4448877"/>
              <a:ext cx="381000" cy="1524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708400" y="4181683"/>
              <a:ext cx="969264" cy="17780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92" y="8"/>
                </a:cxn>
                <a:cxn ang="0">
                  <a:pos x="240" y="104"/>
                </a:cxn>
                <a:cxn ang="0">
                  <a:pos x="384" y="56"/>
                </a:cxn>
                <a:cxn ang="0">
                  <a:pos x="528" y="56"/>
                </a:cxn>
                <a:cxn ang="0">
                  <a:pos x="624" y="8"/>
                </a:cxn>
                <a:cxn ang="0">
                  <a:pos x="672" y="56"/>
                </a:cxn>
                <a:cxn ang="0">
                  <a:pos x="672" y="104"/>
                </a:cxn>
              </a:cxnLst>
              <a:rect l="0" t="0" r="r" b="b"/>
              <a:pathLst>
                <a:path w="679" h="112">
                  <a:moveTo>
                    <a:pt x="0" y="56"/>
                  </a:moveTo>
                  <a:cubicBezTo>
                    <a:pt x="76" y="28"/>
                    <a:pt x="152" y="0"/>
                    <a:pt x="192" y="8"/>
                  </a:cubicBezTo>
                  <a:cubicBezTo>
                    <a:pt x="231" y="15"/>
                    <a:pt x="207" y="95"/>
                    <a:pt x="240" y="104"/>
                  </a:cubicBezTo>
                  <a:cubicBezTo>
                    <a:pt x="272" y="112"/>
                    <a:pt x="336" y="64"/>
                    <a:pt x="384" y="56"/>
                  </a:cubicBezTo>
                  <a:cubicBezTo>
                    <a:pt x="432" y="48"/>
                    <a:pt x="488" y="63"/>
                    <a:pt x="528" y="56"/>
                  </a:cubicBezTo>
                  <a:cubicBezTo>
                    <a:pt x="567" y="48"/>
                    <a:pt x="600" y="8"/>
                    <a:pt x="624" y="8"/>
                  </a:cubicBezTo>
                  <a:cubicBezTo>
                    <a:pt x="648" y="8"/>
                    <a:pt x="664" y="40"/>
                    <a:pt x="672" y="56"/>
                  </a:cubicBezTo>
                  <a:cubicBezTo>
                    <a:pt x="679" y="71"/>
                    <a:pt x="675" y="87"/>
                    <a:pt x="672" y="104"/>
                  </a:cubicBezTo>
                </a:path>
              </a:pathLst>
            </a:custGeom>
            <a:noFill/>
            <a:ln w="38100" cmpd="sng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3708400" y="3994070"/>
              <a:ext cx="971117" cy="784237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altLang="en-US" u="none">
                <a:solidFill>
                  <a:srgbClr val="FFFF00"/>
                </a:solidFill>
                <a:latin typeface="Helvetica" pitchFamily="34" charset="0"/>
              </a:endParaRP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rot="16200000" flipH="1">
            <a:off x="1752410" y="1153070"/>
            <a:ext cx="381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2264790" y="1155700"/>
            <a:ext cx="381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08600" y="14057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99960" y="13716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406948"/>
              </p:ext>
            </p:extLst>
          </p:nvPr>
        </p:nvGraphicFramePr>
        <p:xfrm>
          <a:off x="4267972" y="999179"/>
          <a:ext cx="863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63" name="Equation" r:id="rId6" imgW="863280" imgH="660240" progId="Equation.DSMT4">
                  <p:embed/>
                </p:oleObj>
              </mc:Choice>
              <mc:Fallback>
                <p:oleObj name="Equation" r:id="rId6" imgW="8632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972" y="999179"/>
                        <a:ext cx="8636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264180" y="1151579"/>
            <a:ext cx="2167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Where –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</a:t>
            </a:r>
            <a:r>
              <a:rPr lang="en-US" sz="2000" dirty="0" err="1" smtClean="0"/>
              <a:t>kC</a:t>
            </a:r>
            <a:r>
              <a:rPr lang="en-US" sz="2000" baseline="-25000" dirty="0" err="1" smtClean="0"/>
              <a:t>A</a:t>
            </a:r>
            <a:r>
              <a:rPr lang="en-US" sz="2000" baseline="30000" dirty="0" err="1" smtClean="0">
                <a:latin typeface="Symbol" pitchFamily="18" charset="2"/>
              </a:rPr>
              <a:t>a</a:t>
            </a:r>
            <a:endParaRPr lang="en-US" sz="20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7016780" y="84677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alpha power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175658" y="1699260"/>
            <a:ext cx="3109934" cy="655320"/>
            <a:chOff x="1175658" y="1840230"/>
            <a:chExt cx="3109934" cy="655320"/>
          </a:xfrm>
        </p:grpSpPr>
        <p:sp>
          <p:nvSpPr>
            <p:cNvPr id="20" name="Rounded Rectangle 19"/>
            <p:cNvSpPr/>
            <p:nvPr/>
          </p:nvSpPr>
          <p:spPr>
            <a:xfrm>
              <a:off x="1175658" y="2114550"/>
              <a:ext cx="822960" cy="381000"/>
            </a:xfrm>
            <a:prstGeom prst="roundRect">
              <a:avLst/>
            </a:prstGeom>
            <a:no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1984298" y="2057399"/>
              <a:ext cx="548640" cy="57151"/>
            </a:xfrm>
            <a:prstGeom prst="straightConnector1">
              <a:avLst/>
            </a:prstGeom>
            <a:ln w="1905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465670" y="1840230"/>
              <a:ext cx="1819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6600"/>
                  </a:solidFill>
                </a:rPr>
                <a:t>Average slope</a:t>
              </a:r>
            </a:p>
          </p:txBody>
        </p: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778123"/>
              </p:ext>
            </p:extLst>
          </p:nvPr>
        </p:nvGraphicFramePr>
        <p:xfrm>
          <a:off x="3893820" y="5795010"/>
          <a:ext cx="2806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64" name="Equation" r:id="rId8" imgW="2806560" imgH="685800" progId="Equation.DSMT4">
                  <p:embed/>
                </p:oleObj>
              </mc:Choice>
              <mc:Fallback>
                <p:oleObj name="Equation" r:id="rId8" imgW="2806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3820" y="5795010"/>
                        <a:ext cx="2806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498039"/>
              </p:ext>
            </p:extLst>
          </p:nvPr>
        </p:nvGraphicFramePr>
        <p:xfrm>
          <a:off x="7213600" y="5207000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65" name="Equation" r:id="rId10" imgW="1473120" imgH="736560" progId="Equation.DSMT4">
                  <p:embed/>
                </p:oleObj>
              </mc:Choice>
              <mc:Fallback>
                <p:oleObj name="Equation" r:id="rId10" imgW="14731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5207000"/>
                        <a:ext cx="147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64380" y="2286000"/>
            <a:ext cx="1212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Curved line represents –</a:t>
            </a:r>
            <a:r>
              <a:rPr lang="en-US" sz="1600" dirty="0" err="1" smtClean="0">
                <a:solidFill>
                  <a:srgbClr val="0000FF"/>
                </a:solidFill>
              </a:rPr>
              <a:t>dC</a:t>
            </a:r>
            <a:r>
              <a:rPr lang="en-US" sz="16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1600" dirty="0" smtClean="0">
                <a:solidFill>
                  <a:srgbClr val="0000FF"/>
                </a:solidFill>
              </a:rPr>
              <a:t>/</a:t>
            </a:r>
            <a:r>
              <a:rPr lang="en-US" sz="1600" dirty="0" err="1" smtClean="0">
                <a:solidFill>
                  <a:srgbClr val="0000FF"/>
                </a:solidFill>
              </a:rPr>
              <a:t>dt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27" name="Straight Arrow Connector 26"/>
          <p:cNvCxnSpPr>
            <a:stCxn id="3" idx="1"/>
          </p:cNvCxnSpPr>
          <p:nvPr/>
        </p:nvCxnSpPr>
        <p:spPr>
          <a:xfrm flipH="1">
            <a:off x="6348066" y="2701499"/>
            <a:ext cx="516314" cy="270301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81600" y="5398770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Slope of line </a:t>
            </a:r>
            <a:r>
              <a:rPr lang="en-US" dirty="0"/>
              <a:t>= </a:t>
            </a:r>
            <a:r>
              <a:rPr lang="el-GR" dirty="0" smtClean="0"/>
              <a:t>α</a:t>
            </a:r>
            <a:endParaRPr lang="en-US" dirty="0" smtClean="0"/>
          </a:p>
        </p:txBody>
      </p:sp>
      <p:cxnSp>
        <p:nvCxnSpPr>
          <p:cNvPr id="9217" name="Straight Arrow Connector 9216"/>
          <p:cNvCxnSpPr/>
          <p:nvPr/>
        </p:nvCxnSpPr>
        <p:spPr>
          <a:xfrm flipH="1">
            <a:off x="6005912" y="5710952"/>
            <a:ext cx="1" cy="3164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9" name="TextBox 9218"/>
          <p:cNvSpPr txBox="1"/>
          <p:nvPr/>
        </p:nvSpPr>
        <p:spPr>
          <a:xfrm>
            <a:off x="7016176" y="5945565"/>
            <a:ext cx="2040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Insert </a:t>
            </a:r>
            <a:r>
              <a:rPr lang="el-GR" sz="1600" dirty="0" smtClean="0">
                <a:solidFill>
                  <a:srgbClr val="7030A0"/>
                </a:solidFill>
              </a:rPr>
              <a:t>α</a:t>
            </a:r>
            <a:r>
              <a:rPr lang="en-US" sz="1600" dirty="0" smtClean="0">
                <a:solidFill>
                  <a:srgbClr val="7030A0"/>
                </a:solidFill>
              </a:rPr>
              <a:t>, –</a:t>
            </a:r>
            <a:r>
              <a:rPr lang="en-US" sz="1600" dirty="0" err="1" smtClean="0">
                <a:solidFill>
                  <a:srgbClr val="7030A0"/>
                </a:solidFill>
              </a:rPr>
              <a:t>dC</a:t>
            </a:r>
            <a:r>
              <a:rPr lang="en-US" sz="1600" baseline="-25000" dirty="0" err="1" smtClean="0">
                <a:solidFill>
                  <a:srgbClr val="7030A0"/>
                </a:solidFill>
              </a:rPr>
              <a:t>A,p</a:t>
            </a:r>
            <a:r>
              <a:rPr lang="en-US" sz="1600" dirty="0" smtClean="0">
                <a:solidFill>
                  <a:srgbClr val="7030A0"/>
                </a:solidFill>
              </a:rPr>
              <a:t>/</a:t>
            </a:r>
            <a:r>
              <a:rPr lang="en-US" sz="1600" dirty="0" err="1" smtClean="0">
                <a:solidFill>
                  <a:srgbClr val="7030A0"/>
                </a:solidFill>
              </a:rPr>
              <a:t>dt</a:t>
            </a:r>
            <a:r>
              <a:rPr lang="en-US" sz="1600" dirty="0" smtClean="0">
                <a:solidFill>
                  <a:srgbClr val="7030A0"/>
                </a:solidFill>
              </a:rPr>
              <a:t>, &amp; corresponding </a:t>
            </a:r>
            <a:r>
              <a:rPr lang="en-US" sz="1600" dirty="0" err="1" smtClean="0">
                <a:solidFill>
                  <a:srgbClr val="7030A0"/>
                </a:solidFill>
              </a:rPr>
              <a:t>C</a:t>
            </a:r>
            <a:r>
              <a:rPr lang="en-US" sz="1600" baseline="-25000" dirty="0" err="1" smtClean="0">
                <a:solidFill>
                  <a:srgbClr val="7030A0"/>
                </a:solidFill>
              </a:rPr>
              <a:t>A,p</a:t>
            </a:r>
            <a:endParaRPr lang="en-US" sz="16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0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Integral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GB" altLang="zh-TW" sz="2400" dirty="0" smtClean="0"/>
              <a:t>A </a:t>
            </a:r>
            <a:r>
              <a:rPr lang="en-GB" altLang="zh-TW" sz="2400" i="1" dirty="0" smtClean="0"/>
              <a:t>trial-and-error</a:t>
            </a:r>
            <a:r>
              <a:rPr lang="en-GB" altLang="zh-TW" sz="2400" dirty="0" smtClean="0"/>
              <a:t> procedure to find reaction order</a:t>
            </a:r>
          </a:p>
          <a:p>
            <a:r>
              <a:rPr lang="en-GB" altLang="zh-TW" sz="2400" dirty="0" smtClean="0"/>
              <a:t>Guess the reaction order </a:t>
            </a:r>
            <a:r>
              <a:rPr lang="en-GB" altLang="zh-TW" sz="2400" b="1" dirty="0" smtClean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lang="en-GB" altLang="zh-TW" sz="2400" dirty="0" smtClean="0"/>
              <a:t> integrate the differential equation</a:t>
            </a:r>
          </a:p>
          <a:p>
            <a:r>
              <a:rPr lang="en-GB" altLang="zh-TW" sz="2400" dirty="0" smtClean="0"/>
              <a:t>Method is used most often when reaction order is known and it is desired to evaluate the specific reaction rate constants (k) at different temps to determine the activation energy</a:t>
            </a:r>
          </a:p>
          <a:p>
            <a:r>
              <a:rPr lang="en-GB" altLang="zh-TW" sz="2400" dirty="0" smtClean="0">
                <a:solidFill>
                  <a:srgbClr val="0000FF"/>
                </a:solidFill>
              </a:rPr>
              <a:t>Looking for the appropriate function of concentration corresponding to a particular rate law that is linear with time</a:t>
            </a:r>
          </a:p>
        </p:txBody>
      </p:sp>
    </p:spTree>
    <p:extLst>
      <p:ext uri="{BB962C8B-B14F-4D97-AF65-F5344CB8AC3E}">
        <p14:creationId xmlns:p14="http://schemas.microsoft.com/office/powerpoint/2010/main" val="55191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2"/>
          <p:cNvSpPr txBox="1">
            <a:spLocks noChangeArrowheads="1"/>
          </p:cNvSpPr>
          <p:nvPr/>
        </p:nvSpPr>
        <p:spPr bwMode="auto">
          <a:xfrm>
            <a:off x="580293" y="152400"/>
            <a:ext cx="4133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For the reaction         </a:t>
            </a:r>
            <a:r>
              <a:rPr lang="en-GB" altLang="zh-TW" sz="2000" dirty="0"/>
              <a:t>A </a:t>
            </a:r>
            <a:r>
              <a:rPr lang="en-GB" altLang="zh-TW" sz="2000" dirty="0">
                <a:sym typeface="Symbol" pitchFamily="18" charset="2"/>
              </a:rPr>
              <a:t> products</a:t>
            </a:r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594946" y="2738437"/>
            <a:ext cx="46283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For a first-order reaction        </a:t>
            </a:r>
            <a:r>
              <a:rPr kumimoji="1" lang="en-GB" altLang="zh-TW" sz="2000" dirty="0" smtClean="0"/>
              <a:t>- </a:t>
            </a:r>
            <a:r>
              <a:rPr kumimoji="1" lang="en-GB" altLang="zh-TW" sz="2000" dirty="0" err="1"/>
              <a:t>r</a:t>
            </a:r>
            <a:r>
              <a:rPr kumimoji="1" lang="en-GB" altLang="zh-TW" sz="2000" baseline="-25000" dirty="0" err="1"/>
              <a:t>A</a:t>
            </a:r>
            <a:r>
              <a:rPr kumimoji="1" lang="en-GB" altLang="zh-TW" sz="2000" dirty="0"/>
              <a:t> = </a:t>
            </a:r>
            <a:r>
              <a:rPr kumimoji="1" lang="en-GB" altLang="zh-TW" sz="2000" dirty="0" smtClean="0"/>
              <a:t>k </a:t>
            </a:r>
            <a:r>
              <a:rPr kumimoji="1" lang="en-GB" altLang="zh-TW" sz="2000" dirty="0"/>
              <a:t>C</a:t>
            </a:r>
            <a:r>
              <a:rPr kumimoji="1" lang="en-GB" altLang="zh-TW" sz="2000" baseline="-25000" dirty="0"/>
              <a:t>A</a:t>
            </a:r>
            <a:endParaRPr lang="en-GB" altLang="zh-TW" sz="2000" dirty="0">
              <a:sym typeface="Symbol" pitchFamily="18" charset="2"/>
            </a:endParaRPr>
          </a:p>
        </p:txBody>
      </p:sp>
      <p:graphicFrame>
        <p:nvGraphicFramePr>
          <p:cNvPr id="717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869923"/>
              </p:ext>
            </p:extLst>
          </p:nvPr>
        </p:nvGraphicFramePr>
        <p:xfrm>
          <a:off x="7010400" y="2701924"/>
          <a:ext cx="13430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0" name="Equation" r:id="rId3" imgW="1447560" imgH="622080" progId="Equation.DSMT4">
                  <p:embed/>
                </p:oleObj>
              </mc:Choice>
              <mc:Fallback>
                <p:oleObj name="Equation" r:id="rId3" imgW="14475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701924"/>
                        <a:ext cx="13430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AutoShape 18"/>
          <p:cNvSpPr>
            <a:spLocks noChangeArrowheads="1"/>
          </p:cNvSpPr>
          <p:nvPr/>
        </p:nvSpPr>
        <p:spPr bwMode="auto">
          <a:xfrm>
            <a:off x="6248400" y="2940050"/>
            <a:ext cx="548054" cy="149225"/>
          </a:xfrm>
          <a:prstGeom prst="rightArrow">
            <a:avLst>
              <a:gd name="adj1" fmla="val 50000"/>
              <a:gd name="adj2" fmla="val 99468"/>
            </a:avLst>
          </a:prstGeom>
          <a:solidFill>
            <a:srgbClr val="FFFFFF"/>
          </a:solidFill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959465"/>
              </p:ext>
            </p:extLst>
          </p:nvPr>
        </p:nvGraphicFramePr>
        <p:xfrm>
          <a:off x="7239000" y="3844924"/>
          <a:ext cx="11239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1" name="Equation" r:id="rId5" imgW="1218960" imgH="685800" progId="Equation.DSMT4">
                  <p:embed/>
                </p:oleObj>
              </mc:Choice>
              <mc:Fallback>
                <p:oleObj name="Equation" r:id="rId5" imgW="12189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844924"/>
                        <a:ext cx="1123950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AutoShape 20"/>
          <p:cNvSpPr>
            <a:spLocks noChangeArrowheads="1"/>
          </p:cNvSpPr>
          <p:nvPr/>
        </p:nvSpPr>
        <p:spPr bwMode="auto">
          <a:xfrm>
            <a:off x="7642713" y="3276600"/>
            <a:ext cx="137746" cy="369888"/>
          </a:xfrm>
          <a:prstGeom prst="downArrow">
            <a:avLst>
              <a:gd name="adj1" fmla="val 50000"/>
              <a:gd name="adj2" fmla="val 61968"/>
            </a:avLst>
          </a:prstGeom>
          <a:solidFill>
            <a:srgbClr val="FFFFFF"/>
          </a:solidFill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AutoShape 21"/>
          <p:cNvSpPr>
            <a:spLocks noChangeArrowheads="1"/>
          </p:cNvSpPr>
          <p:nvPr/>
        </p:nvSpPr>
        <p:spPr bwMode="auto">
          <a:xfrm>
            <a:off x="5334000" y="4149724"/>
            <a:ext cx="1570892" cy="152400"/>
          </a:xfrm>
          <a:prstGeom prst="leftArrow">
            <a:avLst>
              <a:gd name="adj1" fmla="val 50000"/>
              <a:gd name="adj2" fmla="val 91489"/>
            </a:avLst>
          </a:prstGeom>
          <a:solidFill>
            <a:srgbClr val="FFFFFF"/>
          </a:solidFill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1548912" y="3113091"/>
            <a:ext cx="3530110" cy="1487489"/>
            <a:chOff x="1057" y="2107"/>
            <a:chExt cx="2409" cy="937"/>
          </a:xfrm>
        </p:grpSpPr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1057" y="2107"/>
              <a:ext cx="2409" cy="937"/>
              <a:chOff x="1057" y="2107"/>
              <a:chExt cx="2409" cy="937"/>
            </a:xfrm>
          </p:grpSpPr>
          <p:sp>
            <p:nvSpPr>
              <p:cNvPr id="7202" name="Line 25"/>
              <p:cNvSpPr>
                <a:spLocks noChangeShapeType="1"/>
              </p:cNvSpPr>
              <p:nvPr/>
            </p:nvSpPr>
            <p:spPr bwMode="auto">
              <a:xfrm>
                <a:off x="1948" y="2894"/>
                <a:ext cx="1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3" name="Line 26"/>
              <p:cNvSpPr>
                <a:spLocks noChangeShapeType="1"/>
              </p:cNvSpPr>
              <p:nvPr/>
            </p:nvSpPr>
            <p:spPr bwMode="auto">
              <a:xfrm flipV="1">
                <a:off x="1948" y="2138"/>
                <a:ext cx="0" cy="7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4" name="Text Box 28"/>
              <p:cNvSpPr txBox="1">
                <a:spLocks noChangeArrowheads="1"/>
              </p:cNvSpPr>
              <p:nvPr/>
            </p:nvSpPr>
            <p:spPr bwMode="auto">
              <a:xfrm>
                <a:off x="1057" y="2107"/>
                <a:ext cx="8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dirty="0" err="1"/>
                  <a:t>ln</a:t>
                </a:r>
                <a:r>
                  <a:rPr kumimoji="1" lang="en-GB" altLang="zh-TW" dirty="0"/>
                  <a:t> (C</a:t>
                </a:r>
                <a:r>
                  <a:rPr kumimoji="1" lang="en-GB" altLang="zh-TW" baseline="-25000" dirty="0"/>
                  <a:t>A0</a:t>
                </a:r>
                <a:r>
                  <a:rPr kumimoji="1" lang="en-GB" altLang="zh-TW" dirty="0"/>
                  <a:t>/C</a:t>
                </a:r>
                <a:r>
                  <a:rPr kumimoji="1" lang="en-GB" altLang="zh-TW" baseline="-25000" dirty="0"/>
                  <a:t>A</a:t>
                </a:r>
                <a:r>
                  <a:rPr kumimoji="1" lang="en-GB" altLang="zh-TW" dirty="0"/>
                  <a:t>)</a:t>
                </a:r>
                <a:endParaRPr kumimoji="1" lang="en-GB" altLang="zh-TW" sz="2400" dirty="0"/>
              </a:p>
            </p:txBody>
          </p:sp>
          <p:sp>
            <p:nvSpPr>
              <p:cNvPr id="7205" name="Text Box 29"/>
              <p:cNvSpPr txBox="1">
                <a:spLocks noChangeArrowheads="1"/>
              </p:cNvSpPr>
              <p:nvPr/>
            </p:nvSpPr>
            <p:spPr bwMode="auto">
              <a:xfrm>
                <a:off x="3296" y="2811"/>
                <a:ext cx="1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/>
                  <a:t>t</a:t>
                </a:r>
                <a:endParaRPr kumimoji="1" lang="en-GB" altLang="zh-TW" sz="2400"/>
              </a:p>
            </p:txBody>
          </p:sp>
        </p:grpSp>
        <p:sp>
          <p:nvSpPr>
            <p:cNvPr id="7201" name="Line 31"/>
            <p:cNvSpPr>
              <a:spLocks noChangeShapeType="1"/>
            </p:cNvSpPr>
            <p:nvPr/>
          </p:nvSpPr>
          <p:spPr bwMode="auto">
            <a:xfrm flipV="1">
              <a:off x="1948" y="2205"/>
              <a:ext cx="545" cy="6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8" name="Rectangle 34"/>
          <p:cNvSpPr>
            <a:spLocks noChangeArrowheads="1"/>
          </p:cNvSpPr>
          <p:nvPr/>
        </p:nvSpPr>
        <p:spPr bwMode="auto">
          <a:xfrm>
            <a:off x="536331" y="2644775"/>
            <a:ext cx="8106508" cy="2003425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803448"/>
              </p:ext>
            </p:extLst>
          </p:nvPr>
        </p:nvGraphicFramePr>
        <p:xfrm>
          <a:off x="6934200" y="4705349"/>
          <a:ext cx="14446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" name="Equation" r:id="rId7" imgW="1562040" imgH="622080" progId="Equation.DSMT4">
                  <p:embed/>
                </p:oleObj>
              </mc:Choice>
              <mc:Fallback>
                <p:oleObj name="Equation" r:id="rId7" imgW="15620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705349"/>
                        <a:ext cx="1444625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Text Box 35"/>
          <p:cNvSpPr txBox="1">
            <a:spLocks noChangeArrowheads="1"/>
          </p:cNvSpPr>
          <p:nvPr/>
        </p:nvSpPr>
        <p:spPr bwMode="auto">
          <a:xfrm>
            <a:off x="594946" y="4753292"/>
            <a:ext cx="48560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For a second-order reaction   - </a:t>
            </a:r>
            <a:r>
              <a:rPr kumimoji="1" lang="en-GB" altLang="zh-TW" sz="2000" dirty="0" err="1"/>
              <a:t>r</a:t>
            </a:r>
            <a:r>
              <a:rPr kumimoji="1" lang="en-GB" altLang="zh-TW" sz="2000" baseline="-25000" dirty="0" err="1"/>
              <a:t>A</a:t>
            </a:r>
            <a:r>
              <a:rPr kumimoji="1" lang="en-GB" altLang="zh-TW" sz="2000" dirty="0"/>
              <a:t> = </a:t>
            </a:r>
            <a:r>
              <a:rPr kumimoji="1" lang="en-GB" altLang="zh-TW" sz="2000" dirty="0" smtClean="0"/>
              <a:t> </a:t>
            </a:r>
            <a:r>
              <a:rPr kumimoji="1" lang="en-GB" altLang="zh-TW" sz="2000" dirty="0"/>
              <a:t>k C</a:t>
            </a:r>
            <a:r>
              <a:rPr kumimoji="1" lang="en-GB" altLang="zh-TW" sz="2000" baseline="-25000" dirty="0"/>
              <a:t>A</a:t>
            </a:r>
            <a:r>
              <a:rPr kumimoji="1" lang="en-GB" altLang="zh-TW" sz="2000" i="1" baseline="30000" dirty="0"/>
              <a:t>2</a:t>
            </a:r>
            <a:endParaRPr lang="en-GB" altLang="zh-TW" sz="2000" dirty="0">
              <a:sym typeface="Symbol" pitchFamily="18" charset="2"/>
            </a:endParaRPr>
          </a:p>
        </p:txBody>
      </p:sp>
      <p:sp>
        <p:nvSpPr>
          <p:cNvPr id="7190" name="AutoShape 37"/>
          <p:cNvSpPr>
            <a:spLocks noChangeArrowheads="1"/>
          </p:cNvSpPr>
          <p:nvPr/>
        </p:nvSpPr>
        <p:spPr bwMode="auto">
          <a:xfrm>
            <a:off x="6255728" y="4954905"/>
            <a:ext cx="548054" cy="149225"/>
          </a:xfrm>
          <a:prstGeom prst="rightArrow">
            <a:avLst>
              <a:gd name="adj1" fmla="val 50000"/>
              <a:gd name="adj2" fmla="val 99468"/>
            </a:avLst>
          </a:prstGeom>
          <a:solidFill>
            <a:srgbClr val="FFFFFF"/>
          </a:solidFill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5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284587"/>
              </p:ext>
            </p:extLst>
          </p:nvPr>
        </p:nvGraphicFramePr>
        <p:xfrm>
          <a:off x="6946900" y="5862954"/>
          <a:ext cx="15113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3" name="Equation" r:id="rId9" imgW="1638000" imgH="685800" progId="Equation.DSMT4">
                  <p:embed/>
                </p:oleObj>
              </mc:Choice>
              <mc:Fallback>
                <p:oleObj name="Equation" r:id="rId9" imgW="1638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900" y="5862954"/>
                        <a:ext cx="151130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AutoShape 39"/>
          <p:cNvSpPr>
            <a:spLocks noChangeArrowheads="1"/>
          </p:cNvSpPr>
          <p:nvPr/>
        </p:nvSpPr>
        <p:spPr bwMode="auto">
          <a:xfrm>
            <a:off x="7642713" y="5334000"/>
            <a:ext cx="137746" cy="369888"/>
          </a:xfrm>
          <a:prstGeom prst="downArrow">
            <a:avLst>
              <a:gd name="adj1" fmla="val 50000"/>
              <a:gd name="adj2" fmla="val 61968"/>
            </a:avLst>
          </a:prstGeom>
          <a:solidFill>
            <a:srgbClr val="FFFFFF"/>
          </a:solidFill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Rectangle 48"/>
          <p:cNvSpPr>
            <a:spLocks noChangeArrowheads="1"/>
          </p:cNvSpPr>
          <p:nvPr/>
        </p:nvSpPr>
        <p:spPr bwMode="auto">
          <a:xfrm>
            <a:off x="536331" y="4659631"/>
            <a:ext cx="8106508" cy="1893570"/>
          </a:xfrm>
          <a:prstGeom prst="rect">
            <a:avLst/>
          </a:prstGeom>
          <a:noFill/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985597" y="5177154"/>
            <a:ext cx="3093426" cy="1438275"/>
            <a:chOff x="1985597" y="5177154"/>
            <a:chExt cx="3093426" cy="1438275"/>
          </a:xfrm>
        </p:grpSpPr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1985597" y="5177154"/>
              <a:ext cx="3093426" cy="1438275"/>
              <a:chOff x="1355" y="2138"/>
              <a:chExt cx="2111" cy="906"/>
            </a:xfrm>
          </p:grpSpPr>
          <p:sp>
            <p:nvSpPr>
              <p:cNvPr id="7196" name="Line 43"/>
              <p:cNvSpPr>
                <a:spLocks noChangeShapeType="1"/>
              </p:cNvSpPr>
              <p:nvPr/>
            </p:nvSpPr>
            <p:spPr bwMode="auto">
              <a:xfrm>
                <a:off x="1948" y="2894"/>
                <a:ext cx="1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7" name="Line 44"/>
              <p:cNvSpPr>
                <a:spLocks noChangeShapeType="1"/>
              </p:cNvSpPr>
              <p:nvPr/>
            </p:nvSpPr>
            <p:spPr bwMode="auto">
              <a:xfrm flipV="1">
                <a:off x="1948" y="2138"/>
                <a:ext cx="0" cy="7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8" name="Text Box 45"/>
              <p:cNvSpPr txBox="1">
                <a:spLocks noChangeArrowheads="1"/>
              </p:cNvSpPr>
              <p:nvPr/>
            </p:nvSpPr>
            <p:spPr bwMode="auto">
              <a:xfrm>
                <a:off x="1355" y="2165"/>
                <a:ext cx="44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dirty="0"/>
                  <a:t>1/C</a:t>
                </a:r>
                <a:r>
                  <a:rPr kumimoji="1" lang="en-GB" altLang="zh-TW" baseline="-25000" dirty="0"/>
                  <a:t>A</a:t>
                </a:r>
                <a:endParaRPr kumimoji="1" lang="en-GB" altLang="zh-TW" sz="2400" dirty="0"/>
              </a:p>
            </p:txBody>
          </p:sp>
          <p:sp>
            <p:nvSpPr>
              <p:cNvPr id="7199" name="Text Box 46"/>
              <p:cNvSpPr txBox="1">
                <a:spLocks noChangeArrowheads="1"/>
              </p:cNvSpPr>
              <p:nvPr/>
            </p:nvSpPr>
            <p:spPr bwMode="auto">
              <a:xfrm>
                <a:off x="3296" y="2811"/>
                <a:ext cx="1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/>
                  <a:t>t</a:t>
                </a:r>
                <a:endParaRPr kumimoji="1" lang="en-GB" altLang="zh-TW" sz="2400"/>
              </a:p>
            </p:txBody>
          </p:sp>
        </p:grpSp>
        <p:sp>
          <p:nvSpPr>
            <p:cNvPr id="7195" name="Line 49"/>
            <p:cNvSpPr>
              <a:spLocks noChangeShapeType="1"/>
            </p:cNvSpPr>
            <p:nvPr/>
          </p:nvSpPr>
          <p:spPr bwMode="auto">
            <a:xfrm flipV="1">
              <a:off x="2854569" y="5431156"/>
              <a:ext cx="754674" cy="841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7" name="Text Box 3"/>
          <p:cNvSpPr txBox="1">
            <a:spLocks noChangeArrowheads="1"/>
          </p:cNvSpPr>
          <p:nvPr/>
        </p:nvSpPr>
        <p:spPr bwMode="auto">
          <a:xfrm>
            <a:off x="594946" y="641350"/>
            <a:ext cx="43446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For a zero-order reaction        </a:t>
            </a:r>
            <a:r>
              <a:rPr kumimoji="1" lang="en-GB" altLang="zh-TW" sz="2000" dirty="0" smtClean="0"/>
              <a:t>-</a:t>
            </a:r>
            <a:r>
              <a:rPr kumimoji="1" lang="en-GB" altLang="zh-TW" sz="2000" dirty="0" err="1" smtClean="0"/>
              <a:t>r</a:t>
            </a:r>
            <a:r>
              <a:rPr kumimoji="1" lang="en-GB" altLang="zh-TW" sz="2000" baseline="-25000" dirty="0" err="1" smtClean="0"/>
              <a:t>A</a:t>
            </a:r>
            <a:r>
              <a:rPr kumimoji="1" lang="en-GB" altLang="zh-TW" sz="2000" dirty="0" smtClean="0"/>
              <a:t> </a:t>
            </a:r>
            <a:r>
              <a:rPr kumimoji="1" lang="en-GB" altLang="zh-TW" sz="2000" dirty="0"/>
              <a:t>= </a:t>
            </a:r>
            <a:r>
              <a:rPr kumimoji="1" lang="en-GB" altLang="zh-TW" sz="2000" dirty="0" smtClean="0"/>
              <a:t> k</a:t>
            </a:r>
            <a:endParaRPr lang="en-GB" altLang="zh-TW" sz="2000" dirty="0">
              <a:sym typeface="Symbol" pitchFamily="18" charset="2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40270"/>
              </p:ext>
            </p:extLst>
          </p:nvPr>
        </p:nvGraphicFramePr>
        <p:xfrm>
          <a:off x="6934200" y="668337"/>
          <a:ext cx="10334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4" name="Equation" r:id="rId11" imgW="1117440" imgH="622080" progId="Equation.DSMT4">
                  <p:embed/>
                </p:oleObj>
              </mc:Choice>
              <mc:Fallback>
                <p:oleObj name="Equation" r:id="rId11" imgW="11174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68337"/>
                        <a:ext cx="1033462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AutoShape 6"/>
          <p:cNvSpPr>
            <a:spLocks noChangeArrowheads="1"/>
          </p:cNvSpPr>
          <p:nvPr/>
        </p:nvSpPr>
        <p:spPr bwMode="auto">
          <a:xfrm>
            <a:off x="6005146" y="846138"/>
            <a:ext cx="548054" cy="149225"/>
          </a:xfrm>
          <a:prstGeom prst="rightArrow">
            <a:avLst>
              <a:gd name="adj1" fmla="val 50000"/>
              <a:gd name="adj2" fmla="val 99468"/>
            </a:avLst>
          </a:prstGeom>
          <a:solidFill>
            <a:srgbClr val="FFFFFF"/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93399"/>
              </p:ext>
            </p:extLst>
          </p:nvPr>
        </p:nvGraphicFramePr>
        <p:xfrm>
          <a:off x="7010400" y="1887537"/>
          <a:ext cx="14620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5" name="Equation" r:id="rId13" imgW="1587240" imgH="330120" progId="Equation.DSMT4">
                  <p:embed/>
                </p:oleObj>
              </mc:Choice>
              <mc:Fallback>
                <p:oleObj name="Equation" r:id="rId13" imgW="1587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887537"/>
                        <a:ext cx="146208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225920" y="1243012"/>
            <a:ext cx="2853103" cy="1438275"/>
            <a:chOff x="1519" y="842"/>
            <a:chExt cx="1947" cy="906"/>
          </a:xfrm>
        </p:grpSpPr>
        <p:sp>
          <p:nvSpPr>
            <p:cNvPr id="7206" name="Line 9"/>
            <p:cNvSpPr>
              <a:spLocks noChangeShapeType="1"/>
            </p:cNvSpPr>
            <p:nvPr/>
          </p:nvSpPr>
          <p:spPr bwMode="auto">
            <a:xfrm>
              <a:off x="1948" y="1598"/>
              <a:ext cx="1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Line 10"/>
            <p:cNvSpPr>
              <a:spLocks noChangeShapeType="1"/>
            </p:cNvSpPr>
            <p:nvPr/>
          </p:nvSpPr>
          <p:spPr bwMode="auto">
            <a:xfrm flipV="1">
              <a:off x="1948" y="842"/>
              <a:ext cx="0" cy="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Line 11"/>
            <p:cNvSpPr>
              <a:spLocks noChangeShapeType="1"/>
            </p:cNvSpPr>
            <p:nvPr/>
          </p:nvSpPr>
          <p:spPr bwMode="auto">
            <a:xfrm>
              <a:off x="1948" y="1013"/>
              <a:ext cx="810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Text Box 12"/>
            <p:cNvSpPr txBox="1">
              <a:spLocks noChangeArrowheads="1"/>
            </p:cNvSpPr>
            <p:nvPr/>
          </p:nvSpPr>
          <p:spPr bwMode="auto">
            <a:xfrm>
              <a:off x="1519" y="900"/>
              <a:ext cx="3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/>
                <a:t>C</a:t>
              </a:r>
              <a:r>
                <a:rPr kumimoji="1" lang="en-GB" altLang="zh-TW" baseline="-25000"/>
                <a:t>A</a:t>
              </a:r>
              <a:endParaRPr kumimoji="1" lang="en-GB" altLang="zh-TW"/>
            </a:p>
          </p:txBody>
        </p:sp>
        <p:sp>
          <p:nvSpPr>
            <p:cNvPr id="7210" name="Text Box 13"/>
            <p:cNvSpPr txBox="1">
              <a:spLocks noChangeArrowheads="1"/>
            </p:cNvSpPr>
            <p:nvPr/>
          </p:nvSpPr>
          <p:spPr bwMode="auto">
            <a:xfrm>
              <a:off x="3296" y="1515"/>
              <a:ext cx="1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dirty="0"/>
                <a:t>t</a:t>
              </a:r>
            </a:p>
          </p:txBody>
        </p:sp>
      </p:grpSp>
      <p:sp>
        <p:nvSpPr>
          <p:cNvPr id="7181" name="AutoShape 15"/>
          <p:cNvSpPr>
            <a:spLocks noChangeArrowheads="1"/>
          </p:cNvSpPr>
          <p:nvPr/>
        </p:nvSpPr>
        <p:spPr bwMode="auto">
          <a:xfrm>
            <a:off x="7642713" y="1295400"/>
            <a:ext cx="137746" cy="369888"/>
          </a:xfrm>
          <a:prstGeom prst="downArrow">
            <a:avLst>
              <a:gd name="adj1" fmla="val 50000"/>
              <a:gd name="adj2" fmla="val 61968"/>
            </a:avLst>
          </a:prstGeom>
          <a:solidFill>
            <a:srgbClr val="FFFFFF"/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22"/>
          <p:cNvSpPr>
            <a:spLocks noChangeArrowheads="1"/>
          </p:cNvSpPr>
          <p:nvPr/>
        </p:nvSpPr>
        <p:spPr bwMode="auto">
          <a:xfrm>
            <a:off x="536331" y="623888"/>
            <a:ext cx="8106508" cy="200342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5181600" y="1995267"/>
            <a:ext cx="1570892" cy="152400"/>
          </a:xfrm>
          <a:prstGeom prst="leftArrow">
            <a:avLst>
              <a:gd name="adj1" fmla="val 50000"/>
              <a:gd name="adj2" fmla="val 91489"/>
            </a:avLst>
          </a:prstGeom>
          <a:solidFill>
            <a:srgbClr val="FFFFFF"/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230577"/>
              </p:ext>
            </p:extLst>
          </p:nvPr>
        </p:nvGraphicFramePr>
        <p:xfrm>
          <a:off x="6032500" y="0"/>
          <a:ext cx="1054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6" name="Equation" r:id="rId15" imgW="1054080" imgH="622080" progId="Equation.DSMT4">
                  <p:embed/>
                </p:oleObj>
              </mc:Choice>
              <mc:Fallback>
                <p:oleObj name="Equation" r:id="rId15" imgW="10540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0"/>
                        <a:ext cx="1054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5181600" y="6172200"/>
            <a:ext cx="1570892" cy="152400"/>
          </a:xfrm>
          <a:prstGeom prst="leftArrow">
            <a:avLst>
              <a:gd name="adj1" fmla="val 50000"/>
              <a:gd name="adj2" fmla="val 91489"/>
            </a:avLst>
          </a:prstGeom>
          <a:solidFill>
            <a:srgbClr val="FFFFFF"/>
          </a:solidFill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0233" y="1277013"/>
            <a:ext cx="1563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Plot of 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t is a straight line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2209" y="3482165"/>
            <a:ext cx="1883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Plot of </a:t>
            </a:r>
            <a:r>
              <a:rPr lang="en-US" dirty="0" err="1" smtClean="0">
                <a:solidFill>
                  <a:srgbClr val="0000FF"/>
                </a:solidFill>
              </a:rPr>
              <a:t>ln</a:t>
            </a:r>
            <a:r>
              <a:rPr lang="en-US" dirty="0" smtClean="0">
                <a:solidFill>
                  <a:srgbClr val="0000FF"/>
                </a:solidFill>
              </a:rPr>
              <a:t>(C</a:t>
            </a:r>
            <a:r>
              <a:rPr lang="en-US" baseline="-25000" dirty="0" smtClean="0">
                <a:solidFill>
                  <a:srgbClr val="0000FF"/>
                </a:solidFill>
              </a:rPr>
              <a:t>A0</a:t>
            </a:r>
            <a:r>
              <a:rPr lang="en-US" dirty="0" smtClean="0">
                <a:solidFill>
                  <a:srgbClr val="0000FF"/>
                </a:solidFill>
              </a:rPr>
              <a:t>/C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) 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t is a straight line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0233" y="5779964"/>
            <a:ext cx="1883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Plot of 1/C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t is a straight line</a:t>
            </a:r>
          </a:p>
        </p:txBody>
      </p:sp>
    </p:spTree>
    <p:extLst>
      <p:ext uri="{BB962C8B-B14F-4D97-AF65-F5344CB8AC3E}">
        <p14:creationId xmlns:p14="http://schemas.microsoft.com/office/powerpoint/2010/main" val="8770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/>
          </p:nvPr>
        </p:nvGraphicFramePr>
        <p:xfrm>
          <a:off x="7048793" y="1360677"/>
          <a:ext cx="1612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Equation" r:id="rId3" imgW="1612800" imgH="622080" progId="Equation.DSMT4">
                  <p:embed/>
                </p:oleObj>
              </mc:Choice>
              <mc:Fallback>
                <p:oleObj name="Equation" r:id="rId3" imgW="1612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793" y="1360677"/>
                        <a:ext cx="1612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5234863" y="1346062"/>
            <a:ext cx="17189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A </a:t>
            </a:r>
            <a:r>
              <a:rPr kumimoji="1" lang="en-GB" altLang="zh-TW" sz="2000" dirty="0">
                <a:sym typeface="Symbol" pitchFamily="18" charset="2"/>
              </a:rPr>
              <a:t> products</a:t>
            </a:r>
            <a:endParaRPr kumimoji="1" lang="zh-TW" altLang="en-GB" sz="2000" dirty="0">
              <a:sym typeface="Symbol" pitchFamily="18" charset="2"/>
            </a:endParaRPr>
          </a:p>
        </p:txBody>
      </p:sp>
      <p:graphicFrame>
        <p:nvGraphicFramePr>
          <p:cNvPr id="10243" name="Object 4"/>
          <p:cNvGraphicFramePr>
            <a:graphicFrameLocks noChangeAspect="1"/>
          </p:cNvGraphicFramePr>
          <p:nvPr>
            <p:extLst/>
          </p:nvPr>
        </p:nvGraphicFramePr>
        <p:xfrm>
          <a:off x="5792788" y="2743200"/>
          <a:ext cx="3351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Equation" r:id="rId5" imgW="3352680" imgH="838080" progId="Equation.DSMT4">
                  <p:embed/>
                </p:oleObj>
              </mc:Choice>
              <mc:Fallback>
                <p:oleObj name="Equation" r:id="rId5" imgW="33526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2743200"/>
                        <a:ext cx="33512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AutoShape 5"/>
          <p:cNvSpPr>
            <a:spLocks noChangeArrowheads="1"/>
          </p:cNvSpPr>
          <p:nvPr/>
        </p:nvSpPr>
        <p:spPr bwMode="auto">
          <a:xfrm rot="5400000">
            <a:off x="6799384" y="2399698"/>
            <a:ext cx="445477" cy="136525"/>
          </a:xfrm>
          <a:prstGeom prst="rightArrow">
            <a:avLst>
              <a:gd name="adj1" fmla="val 50000"/>
              <a:gd name="adj2" fmla="val 883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4" name="Object 10"/>
          <p:cNvGraphicFramePr>
            <a:graphicFrameLocks noChangeAspect="1"/>
          </p:cNvGraphicFramePr>
          <p:nvPr>
            <p:extLst/>
          </p:nvPr>
        </p:nvGraphicFramePr>
        <p:xfrm>
          <a:off x="6553200" y="3767953"/>
          <a:ext cx="22145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Equation" r:id="rId7" imgW="2387520" imgH="609480" progId="Equation.DSMT4">
                  <p:embed/>
                </p:oleObj>
              </mc:Choice>
              <mc:Fallback>
                <p:oleObj name="Equation" r:id="rId7" imgW="23875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767953"/>
                        <a:ext cx="22145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AutoShape 11"/>
          <p:cNvSpPr>
            <a:spLocks noChangeArrowheads="1"/>
          </p:cNvSpPr>
          <p:nvPr/>
        </p:nvSpPr>
        <p:spPr bwMode="auto">
          <a:xfrm>
            <a:off x="6248400" y="3650617"/>
            <a:ext cx="182441" cy="822960"/>
          </a:xfrm>
          <a:prstGeom prst="downArrow">
            <a:avLst>
              <a:gd name="adj1" fmla="val 50000"/>
              <a:gd name="adj2" fmla="val 25793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5" name="Object 12"/>
          <p:cNvGraphicFramePr>
            <a:graphicFrameLocks noChangeAspect="1"/>
          </p:cNvGraphicFramePr>
          <p:nvPr>
            <p:extLst/>
          </p:nvPr>
        </p:nvGraphicFramePr>
        <p:xfrm>
          <a:off x="5862638" y="4549775"/>
          <a:ext cx="24606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5" name="Equation" r:id="rId9" imgW="2666880" imgH="838080" progId="Equation.DSMT4">
                  <p:embed/>
                </p:oleObj>
              </mc:Choice>
              <mc:Fallback>
                <p:oleObj name="Equation" r:id="rId9" imgW="26668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4549775"/>
                        <a:ext cx="246062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3"/>
          <p:cNvGraphicFramePr>
            <a:graphicFrameLocks noChangeAspect="1"/>
          </p:cNvGraphicFramePr>
          <p:nvPr>
            <p:extLst/>
          </p:nvPr>
        </p:nvGraphicFramePr>
        <p:xfrm>
          <a:off x="5410200" y="5795962"/>
          <a:ext cx="3500437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6" name="Equation" r:id="rId11" imgW="3809880" imgH="761760" progId="Equation.DSMT4">
                  <p:embed/>
                </p:oleObj>
              </mc:Choice>
              <mc:Fallback>
                <p:oleObj name="Equation" r:id="rId11" imgW="3809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795962"/>
                        <a:ext cx="3500437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AutoShape 14"/>
          <p:cNvSpPr>
            <a:spLocks noChangeArrowheads="1"/>
          </p:cNvSpPr>
          <p:nvPr/>
        </p:nvSpPr>
        <p:spPr bwMode="auto">
          <a:xfrm>
            <a:off x="6998798" y="5391150"/>
            <a:ext cx="183174" cy="365760"/>
          </a:xfrm>
          <a:prstGeom prst="downArrow">
            <a:avLst>
              <a:gd name="adj1" fmla="val 50000"/>
              <a:gd name="adj2" fmla="val 748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53159" y="2286000"/>
            <a:ext cx="4485684" cy="3455690"/>
            <a:chOff x="353159" y="2895600"/>
            <a:chExt cx="4485684" cy="3455690"/>
          </a:xfrm>
        </p:grpSpPr>
        <p:sp>
          <p:nvSpPr>
            <p:cNvPr id="10251" name="Line 16"/>
            <p:cNvSpPr>
              <a:spLocks noChangeShapeType="1"/>
            </p:cNvSpPr>
            <p:nvPr/>
          </p:nvSpPr>
          <p:spPr bwMode="auto">
            <a:xfrm>
              <a:off x="1496159" y="5838824"/>
              <a:ext cx="274026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7"/>
            <p:cNvSpPr>
              <a:spLocks noChangeShapeType="1"/>
            </p:cNvSpPr>
            <p:nvPr/>
          </p:nvSpPr>
          <p:spPr bwMode="auto">
            <a:xfrm flipV="1">
              <a:off x="1496158" y="2895600"/>
              <a:ext cx="0" cy="2943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8"/>
            <p:cNvSpPr>
              <a:spLocks noChangeShapeType="1"/>
            </p:cNvSpPr>
            <p:nvPr/>
          </p:nvSpPr>
          <p:spPr bwMode="auto">
            <a:xfrm>
              <a:off x="1667608" y="3476624"/>
              <a:ext cx="1768720" cy="1992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19"/>
            <p:cNvSpPr txBox="1">
              <a:spLocks noChangeArrowheads="1"/>
            </p:cNvSpPr>
            <p:nvPr/>
          </p:nvSpPr>
          <p:spPr bwMode="auto">
            <a:xfrm>
              <a:off x="353159" y="3062286"/>
              <a:ext cx="1085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/>
                <a:t>ln (t</a:t>
              </a:r>
              <a:r>
                <a:rPr kumimoji="1" lang="en-GB" altLang="zh-TW" sz="2400" baseline="-25000"/>
                <a:t>1/2</a:t>
              </a:r>
              <a:r>
                <a:rPr kumimoji="1" lang="en-GB" altLang="zh-TW" sz="2400"/>
                <a:t>)</a:t>
              </a:r>
            </a:p>
          </p:txBody>
        </p:sp>
        <p:sp>
          <p:nvSpPr>
            <p:cNvPr id="10255" name="Text Box 20"/>
            <p:cNvSpPr txBox="1">
              <a:spLocks noChangeArrowheads="1"/>
            </p:cNvSpPr>
            <p:nvPr/>
          </p:nvSpPr>
          <p:spPr bwMode="auto">
            <a:xfrm>
              <a:off x="2819400" y="5889625"/>
              <a:ext cx="14375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kumimoji="1" lang="en-GB" altLang="zh-TW" sz="2400" dirty="0" err="1"/>
                <a:t>ln</a:t>
              </a:r>
              <a:r>
                <a:rPr kumimoji="1" lang="en-GB" altLang="zh-TW" sz="2400" dirty="0"/>
                <a:t> C</a:t>
              </a:r>
              <a:r>
                <a:rPr kumimoji="1" lang="en-GB" altLang="zh-TW" sz="2400" baseline="-25000" dirty="0"/>
                <a:t>A0</a:t>
              </a:r>
              <a:endParaRPr kumimoji="1" lang="en-GB" altLang="zh-TW" sz="2400" dirty="0"/>
            </a:p>
          </p:txBody>
        </p:sp>
        <p:sp>
          <p:nvSpPr>
            <p:cNvPr id="10256" name="Text Box 21"/>
            <p:cNvSpPr txBox="1">
              <a:spLocks noChangeArrowheads="1"/>
            </p:cNvSpPr>
            <p:nvPr/>
          </p:nvSpPr>
          <p:spPr bwMode="auto">
            <a:xfrm>
              <a:off x="2963008" y="4033836"/>
              <a:ext cx="18758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 dirty="0"/>
                <a:t>Slope = 1- </a:t>
              </a:r>
              <a:r>
                <a:rPr kumimoji="1" lang="en-GB" altLang="zh-TW" sz="2400" dirty="0">
                  <a:sym typeface="Symbol" pitchFamily="18" charset="2"/>
                </a:rPr>
                <a:t></a:t>
              </a:r>
              <a:endParaRPr kumimoji="1" lang="en-GB" altLang="zh-TW" sz="2400" dirty="0"/>
            </a:p>
          </p:txBody>
        </p:sp>
      </p:grpSp>
      <p:graphicFrame>
        <p:nvGraphicFramePr>
          <p:cNvPr id="41991" name="Object 2"/>
          <p:cNvGraphicFramePr>
            <a:graphicFrameLocks noChangeAspect="1"/>
          </p:cNvGraphicFramePr>
          <p:nvPr>
            <p:extLst/>
          </p:nvPr>
        </p:nvGraphicFramePr>
        <p:xfrm>
          <a:off x="5446661" y="1695800"/>
          <a:ext cx="129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7" name="Equation" r:id="rId13" imgW="1295280" imgH="406080" progId="Equation.DSMT4">
                  <p:embed/>
                </p:oleObj>
              </mc:Choice>
              <mc:Fallback>
                <p:oleObj name="Equation" r:id="rId13" imgW="12952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661" y="1695800"/>
                        <a:ext cx="1295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5791200"/>
            <a:ext cx="44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Plot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(t</a:t>
            </a:r>
            <a:r>
              <a:rPr lang="en-US" sz="2000" baseline="-25000" dirty="0" smtClean="0">
                <a:solidFill>
                  <a:srgbClr val="0000FF"/>
                </a:solidFill>
              </a:rPr>
              <a:t>1/2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.  Get a straight line with a slope of 1-</a:t>
            </a:r>
            <a:r>
              <a:rPr lang="el-GR" sz="2000" dirty="0" smtClean="0">
                <a:solidFill>
                  <a:srgbClr val="0000FF"/>
                </a:solidFill>
              </a:rPr>
              <a:t>α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Method </a:t>
            </a:r>
            <a:r>
              <a:rPr lang="en-GB" altLang="zh-TW" dirty="0">
                <a:solidFill>
                  <a:schemeClr val="tx1"/>
                </a:solidFill>
              </a:rPr>
              <a:t>of Half-lives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3159" y="1066800"/>
            <a:ext cx="4863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TW" sz="2000" b="1" dirty="0" smtClean="0"/>
              <a:t>Half-life </a:t>
            </a:r>
            <a:r>
              <a:rPr lang="en-GB" altLang="zh-TW" sz="2000" b="1" dirty="0"/>
              <a:t>of a </a:t>
            </a:r>
            <a:r>
              <a:rPr lang="en-GB" altLang="zh-TW" sz="2000" b="1" dirty="0" smtClean="0"/>
              <a:t>reaction (t</a:t>
            </a:r>
            <a:r>
              <a:rPr lang="en-GB" altLang="zh-TW" sz="2000" b="1" baseline="-25000" dirty="0" smtClean="0"/>
              <a:t>1/2</a:t>
            </a:r>
            <a:r>
              <a:rPr lang="en-GB" altLang="zh-TW" sz="2000" b="1" dirty="0" smtClean="0"/>
              <a:t>): </a:t>
            </a:r>
            <a:r>
              <a:rPr lang="en-GB" altLang="zh-TW" sz="2000" dirty="0" smtClean="0"/>
              <a:t>time </a:t>
            </a:r>
            <a:r>
              <a:rPr lang="en-GB" altLang="zh-TW" sz="2000" dirty="0"/>
              <a:t>it takes for the concentration of the reactant to </a:t>
            </a:r>
            <a:r>
              <a:rPr lang="en-GB" altLang="zh-TW" sz="2000" dirty="0" smtClean="0"/>
              <a:t>drop </a:t>
            </a:r>
            <a:r>
              <a:rPr lang="en-GB" altLang="zh-TW" sz="2000" dirty="0"/>
              <a:t>to half of its initial value</a:t>
            </a:r>
          </a:p>
        </p:txBody>
      </p:sp>
    </p:spTree>
    <p:extLst>
      <p:ext uri="{BB962C8B-B14F-4D97-AF65-F5344CB8AC3E}">
        <p14:creationId xmlns:p14="http://schemas.microsoft.com/office/powerpoint/2010/main" val="353241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Method of Initial Rates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839200" cy="4953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altLang="zh-TW" sz="2400" b="1" dirty="0" smtClean="0"/>
              <a:t>When the reaction is </a:t>
            </a:r>
            <a:r>
              <a:rPr lang="en-GB" altLang="zh-TW" sz="2400" b="1" dirty="0" smtClean="0">
                <a:solidFill>
                  <a:srgbClr val="FF0000"/>
                </a:solidFill>
              </a:rPr>
              <a:t>reversible</a:t>
            </a:r>
            <a:r>
              <a:rPr lang="en-GB" altLang="zh-TW" sz="2400" b="1" dirty="0" smtClean="0"/>
              <a:t>, the method of initial rates can be used to determine the reaction order and the specific rate constant</a:t>
            </a:r>
          </a:p>
          <a:p>
            <a:pPr>
              <a:spcAft>
                <a:spcPts val="600"/>
              </a:spcAft>
            </a:pPr>
            <a:r>
              <a:rPr lang="en-GB" altLang="zh-TW" sz="2400" dirty="0" smtClean="0">
                <a:solidFill>
                  <a:srgbClr val="0000FF"/>
                </a:solidFill>
              </a:rPr>
              <a:t>Very little product is initially present, so rate of reverse reaction is negligible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A series of experiments is carried out at different initial concentrations</a:t>
            </a:r>
          </a:p>
          <a:p>
            <a:pPr lvl="1">
              <a:spcAft>
                <a:spcPts val="600"/>
              </a:spcAft>
            </a:pPr>
            <a:r>
              <a:rPr lang="en-GB" altLang="zh-TW" sz="2200" u="sng" dirty="0" smtClean="0"/>
              <a:t>Initial rate of reaction</a:t>
            </a:r>
            <a:r>
              <a:rPr lang="en-GB" altLang="zh-TW" sz="2200" dirty="0" smtClean="0"/>
              <a:t> is determined for </a:t>
            </a:r>
            <a:r>
              <a:rPr lang="en-GB" altLang="zh-TW" sz="2200" u="sng" dirty="0" smtClean="0"/>
              <a:t>each</a:t>
            </a:r>
            <a:r>
              <a:rPr lang="en-GB" altLang="zh-TW" sz="2200" dirty="0" smtClean="0"/>
              <a:t> run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Initial rate can be found by differentiating the data and extrapolating to zero time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By various plotting or numerical analysis techniques relating -r</a:t>
            </a:r>
            <a:r>
              <a:rPr lang="en-GB" altLang="zh-TW" sz="2200" baseline="-25000" dirty="0" smtClean="0"/>
              <a:t>A0</a:t>
            </a:r>
            <a:r>
              <a:rPr lang="en-GB" altLang="zh-TW" sz="2200" dirty="0" smtClean="0"/>
              <a:t> to C</a:t>
            </a:r>
            <a:r>
              <a:rPr lang="en-GB" altLang="zh-TW" sz="2200" baseline="-25000" dirty="0" smtClean="0"/>
              <a:t>A0</a:t>
            </a:r>
            <a:r>
              <a:rPr lang="en-GB" altLang="zh-TW" sz="2200" dirty="0" smtClean="0"/>
              <a:t>, we can obtain the appropriate rate law: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/>
          </p:nvPr>
        </p:nvGraphicFramePr>
        <p:xfrm>
          <a:off x="3717132" y="5867400"/>
          <a:ext cx="17097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3" imgW="1536480" imgH="406080" progId="Equation.DSMT4">
                  <p:embed/>
                </p:oleObj>
              </mc:Choice>
              <mc:Fallback>
                <p:oleObj name="Equation" r:id="rId3" imgW="1536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132" y="5867400"/>
                        <a:ext cx="1709737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034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3812" y="884872"/>
            <a:ext cx="26842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TW" dirty="0" smtClean="0"/>
              <a:t>Conversion </a:t>
            </a:r>
            <a:r>
              <a:rPr lang="en-GB" altLang="zh-TW" dirty="0"/>
              <a:t>of </a:t>
            </a:r>
            <a:r>
              <a:rPr lang="en-GB" altLang="zh-TW" dirty="0" smtClean="0"/>
              <a:t>reactants &amp; change </a:t>
            </a:r>
            <a:r>
              <a:rPr lang="en-GB" altLang="zh-TW" dirty="0"/>
              <a:t>in reactant concentration in </a:t>
            </a:r>
            <a:r>
              <a:rPr lang="en-GB" altLang="zh-TW" dirty="0" smtClean="0"/>
              <a:t>the bed is </a:t>
            </a:r>
            <a:r>
              <a:rPr lang="en-GB" altLang="zh-TW" dirty="0"/>
              <a:t>extremely small</a:t>
            </a:r>
          </a:p>
          <a:p>
            <a:endParaRPr lang="en-US" dirty="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99066"/>
          </a:xfrm>
        </p:spPr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Differential Catalyst Bed</a:t>
            </a:r>
            <a:endParaRPr lang="zh-TW" altLang="en-GB" dirty="0" smtClean="0">
              <a:solidFill>
                <a:schemeClr val="tx1"/>
              </a:solidFill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76200" y="2160587"/>
            <a:ext cx="3276600" cy="4392613"/>
            <a:chOff x="131" y="1082"/>
            <a:chExt cx="2236" cy="2767"/>
          </a:xfrm>
        </p:grpSpPr>
        <p:sp>
          <p:nvSpPr>
            <p:cNvPr id="13327" name="Rectangle 3" descr="圓球"/>
            <p:cNvSpPr>
              <a:spLocks noChangeArrowheads="1"/>
            </p:cNvSpPr>
            <p:nvPr/>
          </p:nvSpPr>
          <p:spPr bwMode="auto">
            <a:xfrm>
              <a:off x="748" y="1450"/>
              <a:ext cx="1036" cy="1956"/>
            </a:xfrm>
            <a:prstGeom prst="rect">
              <a:avLst/>
            </a:prstGeom>
            <a:pattFill prst="sphere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Line 4"/>
            <p:cNvSpPr>
              <a:spLocks noChangeShapeType="1"/>
            </p:cNvSpPr>
            <p:nvPr/>
          </p:nvSpPr>
          <p:spPr bwMode="auto">
            <a:xfrm>
              <a:off x="281" y="2369"/>
              <a:ext cx="4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Text Box 5"/>
            <p:cNvSpPr txBox="1">
              <a:spLocks noChangeArrowheads="1"/>
            </p:cNvSpPr>
            <p:nvPr/>
          </p:nvSpPr>
          <p:spPr bwMode="auto">
            <a:xfrm>
              <a:off x="131" y="1991"/>
              <a:ext cx="4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kumimoji="1" lang="en-GB" altLang="zh-TW" sz="2400"/>
                <a:t>F</a:t>
              </a:r>
              <a:r>
                <a:rPr kumimoji="1" lang="en-GB" altLang="zh-TW" sz="2400" baseline="-25000"/>
                <a:t>A0</a:t>
              </a:r>
              <a:endParaRPr kumimoji="1" lang="en-GB" altLang="zh-TW" sz="2400"/>
            </a:p>
          </p:txBody>
        </p:sp>
        <p:sp>
          <p:nvSpPr>
            <p:cNvPr id="13330" name="Text Box 6"/>
            <p:cNvSpPr txBox="1">
              <a:spLocks noChangeArrowheads="1"/>
            </p:cNvSpPr>
            <p:nvPr/>
          </p:nvSpPr>
          <p:spPr bwMode="auto">
            <a:xfrm>
              <a:off x="1902" y="2425"/>
              <a:ext cx="46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kumimoji="1" lang="en-GB" altLang="zh-TW" sz="2400" dirty="0"/>
                <a:t>C</a:t>
              </a:r>
              <a:r>
                <a:rPr kumimoji="1" lang="en-GB" altLang="zh-TW" sz="2400" baseline="-25000" dirty="0"/>
                <a:t>p</a:t>
              </a:r>
              <a:endParaRPr kumimoji="1" lang="en-GB" altLang="zh-TW" sz="2400" dirty="0"/>
            </a:p>
          </p:txBody>
        </p:sp>
        <p:sp>
          <p:nvSpPr>
            <p:cNvPr id="13331" name="Text Box 7"/>
            <p:cNvSpPr txBox="1">
              <a:spLocks noChangeArrowheads="1"/>
            </p:cNvSpPr>
            <p:nvPr/>
          </p:nvSpPr>
          <p:spPr bwMode="auto">
            <a:xfrm>
              <a:off x="156" y="2410"/>
              <a:ext cx="4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kumimoji="1" lang="en-GB" altLang="zh-TW" sz="2400"/>
                <a:t>C</a:t>
              </a:r>
              <a:r>
                <a:rPr kumimoji="1" lang="en-GB" altLang="zh-TW" sz="2400" baseline="-25000"/>
                <a:t>A0</a:t>
              </a:r>
              <a:endParaRPr kumimoji="1" lang="en-GB" altLang="zh-TW" sz="2400"/>
            </a:p>
          </p:txBody>
        </p:sp>
        <p:sp>
          <p:nvSpPr>
            <p:cNvPr id="13332" name="Text Box 8"/>
            <p:cNvSpPr txBox="1">
              <a:spLocks noChangeArrowheads="1"/>
            </p:cNvSpPr>
            <p:nvPr/>
          </p:nvSpPr>
          <p:spPr bwMode="auto">
            <a:xfrm>
              <a:off x="1907" y="1980"/>
              <a:ext cx="4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kumimoji="1" lang="en-GB" altLang="zh-TW" sz="2400"/>
                <a:t>F</a:t>
              </a:r>
              <a:r>
                <a:rPr kumimoji="1" lang="en-GB" altLang="zh-TW" sz="2400" baseline="-25000"/>
                <a:t>Ae</a:t>
              </a:r>
              <a:endParaRPr kumimoji="1" lang="en-GB" altLang="zh-TW" sz="2400"/>
            </a:p>
          </p:txBody>
        </p:sp>
        <p:sp>
          <p:nvSpPr>
            <p:cNvPr id="13333" name="Line 10"/>
            <p:cNvSpPr>
              <a:spLocks noChangeShapeType="1"/>
            </p:cNvSpPr>
            <p:nvPr/>
          </p:nvSpPr>
          <p:spPr bwMode="auto">
            <a:xfrm>
              <a:off x="1792" y="2369"/>
              <a:ext cx="4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Text Box 11"/>
            <p:cNvSpPr txBox="1">
              <a:spLocks noChangeArrowheads="1"/>
            </p:cNvSpPr>
            <p:nvPr/>
          </p:nvSpPr>
          <p:spPr bwMode="auto">
            <a:xfrm>
              <a:off x="1910" y="2689"/>
              <a:ext cx="40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kumimoji="1" lang="en-GB" altLang="zh-TW" sz="2400" dirty="0" err="1"/>
                <a:t>F</a:t>
              </a:r>
              <a:r>
                <a:rPr kumimoji="1" lang="en-GB" altLang="zh-TW" sz="2400" baseline="-25000" dirty="0" err="1"/>
                <a:t>p</a:t>
              </a:r>
              <a:endParaRPr kumimoji="1" lang="en-GB" altLang="zh-TW" sz="2400" dirty="0"/>
            </a:p>
          </p:txBody>
        </p:sp>
        <p:sp>
          <p:nvSpPr>
            <p:cNvPr id="13335" name="Line 14"/>
            <p:cNvSpPr>
              <a:spLocks noChangeShapeType="1"/>
            </p:cNvSpPr>
            <p:nvPr/>
          </p:nvSpPr>
          <p:spPr bwMode="auto">
            <a:xfrm>
              <a:off x="771" y="3526"/>
              <a:ext cx="10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36" name="Text Box 15"/>
            <p:cNvSpPr txBox="1">
              <a:spLocks noChangeArrowheads="1"/>
            </p:cNvSpPr>
            <p:nvPr/>
          </p:nvSpPr>
          <p:spPr bwMode="auto">
            <a:xfrm>
              <a:off x="1064" y="3558"/>
              <a:ext cx="4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zh-TW" altLang="en-GB" sz="2400" dirty="0">
                  <a:sym typeface="Symbol" pitchFamily="18" charset="2"/>
                </a:rPr>
                <a:t></a:t>
              </a:r>
              <a:r>
                <a:rPr kumimoji="1" lang="en-GB" altLang="zh-TW" sz="2400" dirty="0">
                  <a:sym typeface="Symbol" pitchFamily="18" charset="2"/>
                </a:rPr>
                <a:t>W</a:t>
              </a:r>
              <a:endParaRPr kumimoji="1" lang="en-GB" altLang="zh-TW" sz="2400" dirty="0"/>
            </a:p>
          </p:txBody>
        </p:sp>
        <p:sp>
          <p:nvSpPr>
            <p:cNvPr id="13337" name="Text Box 16"/>
            <p:cNvSpPr txBox="1">
              <a:spLocks noChangeArrowheads="1"/>
            </p:cNvSpPr>
            <p:nvPr/>
          </p:nvSpPr>
          <p:spPr bwMode="auto">
            <a:xfrm>
              <a:off x="1091" y="1082"/>
              <a:ext cx="37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zh-TW" altLang="en-GB" sz="2400">
                  <a:sym typeface="Symbol" pitchFamily="18" charset="2"/>
                </a:rPr>
                <a:t></a:t>
              </a:r>
              <a:r>
                <a:rPr kumimoji="1" lang="en-GB" altLang="zh-TW" sz="2400">
                  <a:sym typeface="Symbol" pitchFamily="18" charset="2"/>
                </a:rPr>
                <a:t>L</a:t>
              </a:r>
              <a:endParaRPr kumimoji="1" lang="en-GB" altLang="zh-TW" sz="2400"/>
            </a:p>
          </p:txBody>
        </p:sp>
        <p:sp>
          <p:nvSpPr>
            <p:cNvPr id="13338" name="Line 17"/>
            <p:cNvSpPr>
              <a:spLocks noChangeShapeType="1"/>
            </p:cNvSpPr>
            <p:nvPr/>
          </p:nvSpPr>
          <p:spPr bwMode="auto">
            <a:xfrm>
              <a:off x="763" y="1374"/>
              <a:ext cx="10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3506757" y="914400"/>
            <a:ext cx="47714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1" lang="en-GB" altLang="zh-TW" dirty="0" err="1" smtClean="0"/>
              <a:t>r’</a:t>
            </a:r>
            <a:r>
              <a:rPr kumimoji="1" lang="en-GB" altLang="zh-TW" baseline="-25000" dirty="0" err="1" smtClean="0"/>
              <a:t>A</a:t>
            </a:r>
            <a:r>
              <a:rPr kumimoji="1" lang="en-GB" altLang="zh-TW" dirty="0" smtClean="0"/>
              <a:t>: rate </a:t>
            </a:r>
            <a:r>
              <a:rPr kumimoji="1" lang="en-GB" altLang="zh-TW" dirty="0"/>
              <a:t>of reaction per unit mass of </a:t>
            </a:r>
            <a:r>
              <a:rPr kumimoji="1" lang="en-GB" altLang="zh-TW" dirty="0" smtClean="0"/>
              <a:t>catalyst </a:t>
            </a:r>
            <a:endParaRPr kumimoji="1" lang="en-GB" altLang="zh-TW" dirty="0"/>
          </a:p>
        </p:txBody>
      </p:sp>
      <p:sp>
        <p:nvSpPr>
          <p:cNvPr id="13320" name="Text Box 19"/>
          <p:cNvSpPr txBox="1">
            <a:spLocks noChangeArrowheads="1"/>
          </p:cNvSpPr>
          <p:nvPr/>
        </p:nvSpPr>
        <p:spPr bwMode="auto">
          <a:xfrm>
            <a:off x="3376245" y="1524000"/>
            <a:ext cx="49295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1" lang="en-GB" altLang="zh-TW" dirty="0">
                <a:solidFill>
                  <a:srgbClr val="0000FF"/>
                </a:solidFill>
              </a:rPr>
              <a:t>flow </a:t>
            </a:r>
            <a:r>
              <a:rPr kumimoji="1" lang="en-GB" altLang="zh-TW" dirty="0" smtClean="0">
                <a:solidFill>
                  <a:srgbClr val="0000FF"/>
                </a:solidFill>
              </a:rPr>
              <a:t>in </a:t>
            </a:r>
            <a:r>
              <a:rPr kumimoji="1" lang="en-GB" altLang="zh-TW" dirty="0">
                <a:solidFill>
                  <a:srgbClr val="0000FF"/>
                </a:solidFill>
              </a:rPr>
              <a:t>- flow </a:t>
            </a:r>
            <a:r>
              <a:rPr kumimoji="1" lang="en-GB" altLang="zh-TW" dirty="0" smtClean="0">
                <a:solidFill>
                  <a:srgbClr val="0000FF"/>
                </a:solidFill>
              </a:rPr>
              <a:t>out </a:t>
            </a:r>
            <a:r>
              <a:rPr kumimoji="1" lang="en-GB" altLang="zh-TW" dirty="0">
                <a:solidFill>
                  <a:srgbClr val="0000FF"/>
                </a:solidFill>
              </a:rPr>
              <a:t>+ rate of </a:t>
            </a:r>
            <a:r>
              <a:rPr kumimoji="1" lang="en-GB" altLang="zh-TW" dirty="0" smtClean="0">
                <a:solidFill>
                  <a:srgbClr val="0000FF"/>
                </a:solidFill>
              </a:rPr>
              <a:t>gen = </a:t>
            </a:r>
            <a:r>
              <a:rPr kumimoji="1" lang="en-GB" altLang="zh-TW" dirty="0">
                <a:solidFill>
                  <a:srgbClr val="0000FF"/>
                </a:solidFill>
              </a:rPr>
              <a:t>rate of </a:t>
            </a:r>
            <a:r>
              <a:rPr kumimoji="1" lang="en-GB" altLang="zh-TW" dirty="0" err="1" smtClean="0">
                <a:solidFill>
                  <a:srgbClr val="0000FF"/>
                </a:solidFill>
              </a:rPr>
              <a:t>accum</a:t>
            </a:r>
            <a:r>
              <a:rPr kumimoji="1" lang="en-GB" altLang="zh-TW" dirty="0" smtClean="0">
                <a:solidFill>
                  <a:srgbClr val="0000FF"/>
                </a:solidFill>
              </a:rPr>
              <a:t>.</a:t>
            </a:r>
            <a:endParaRPr kumimoji="1" lang="en-GB" altLang="zh-TW" dirty="0">
              <a:solidFill>
                <a:srgbClr val="0000FF"/>
              </a:solidFill>
            </a:endParaRP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>
            <p:extLst/>
          </p:nvPr>
        </p:nvGraphicFramePr>
        <p:xfrm>
          <a:off x="3803371" y="2059781"/>
          <a:ext cx="3181629" cy="478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3" imgW="2374560" imgH="330120" progId="Equation.DSMT4">
                  <p:embed/>
                </p:oleObj>
              </mc:Choice>
              <mc:Fallback>
                <p:oleObj name="Equation" r:id="rId3" imgW="2374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371" y="2059781"/>
                        <a:ext cx="3181629" cy="478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>
            <p:extLst/>
          </p:nvPr>
        </p:nvGraphicFramePr>
        <p:xfrm>
          <a:off x="3484563" y="2908300"/>
          <a:ext cx="4102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5" imgW="3670200" imgH="622080" progId="Equation.DSMT4">
                  <p:embed/>
                </p:oleObj>
              </mc:Choice>
              <mc:Fallback>
                <p:oleObj name="Equation" r:id="rId5" imgW="3670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2908300"/>
                        <a:ext cx="41021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23"/>
          <p:cNvSpPr txBox="1">
            <a:spLocks noChangeArrowheads="1"/>
          </p:cNvSpPr>
          <p:nvPr/>
        </p:nvSpPr>
        <p:spPr bwMode="auto">
          <a:xfrm>
            <a:off x="3963100" y="4045526"/>
            <a:ext cx="38587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When constant flow rate, </a:t>
            </a:r>
            <a:r>
              <a:rPr kumimoji="1" lang="en-GB" altLang="zh-TW" sz="2000" dirty="0">
                <a:latin typeface="Symbol" pitchFamily="18" charset="2"/>
              </a:rPr>
              <a:t>u</a:t>
            </a:r>
            <a:r>
              <a:rPr kumimoji="1" lang="en-GB" altLang="zh-TW" sz="2000" i="1" baseline="-25000" dirty="0" smtClean="0"/>
              <a:t>0</a:t>
            </a:r>
            <a:r>
              <a:rPr kumimoji="1" lang="en-GB" altLang="zh-TW" sz="2000" i="1" dirty="0" smtClean="0"/>
              <a:t> </a:t>
            </a:r>
            <a:r>
              <a:rPr kumimoji="1" lang="en-GB" altLang="zh-TW" sz="2000" i="1" dirty="0"/>
              <a:t>= </a:t>
            </a:r>
            <a:r>
              <a:rPr kumimoji="1" lang="en-GB" altLang="zh-TW" sz="2000" dirty="0" smtClean="0">
                <a:latin typeface="Symbol" pitchFamily="18" charset="2"/>
              </a:rPr>
              <a:t>u</a:t>
            </a:r>
            <a:r>
              <a:rPr kumimoji="1" lang="en-GB" altLang="zh-TW" sz="2000" dirty="0" smtClean="0"/>
              <a:t>:</a:t>
            </a:r>
            <a:endParaRPr kumimoji="1" lang="en-GB" altLang="zh-TW" sz="2000" dirty="0"/>
          </a:p>
        </p:txBody>
      </p:sp>
      <p:sp>
        <p:nvSpPr>
          <p:cNvPr id="13322" name="Oval 24"/>
          <p:cNvSpPr>
            <a:spLocks noChangeArrowheads="1"/>
          </p:cNvSpPr>
          <p:nvPr/>
        </p:nvSpPr>
        <p:spPr bwMode="auto">
          <a:xfrm>
            <a:off x="6809801" y="2878136"/>
            <a:ext cx="262303" cy="495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25"/>
          <p:cNvSpPr>
            <a:spLocks noChangeArrowheads="1"/>
          </p:cNvSpPr>
          <p:nvPr/>
        </p:nvSpPr>
        <p:spPr bwMode="auto">
          <a:xfrm>
            <a:off x="5735638" y="2852736"/>
            <a:ext cx="381000" cy="495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6" name="Object 1026"/>
          <p:cNvGraphicFramePr>
            <a:graphicFrameLocks noChangeAspect="1"/>
          </p:cNvGraphicFramePr>
          <p:nvPr>
            <p:extLst/>
          </p:nvPr>
        </p:nvGraphicFramePr>
        <p:xfrm>
          <a:off x="3460041" y="4809601"/>
          <a:ext cx="36480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7" imgW="3276360" imgH="660240" progId="Equation.DSMT4">
                  <p:embed/>
                </p:oleObj>
              </mc:Choice>
              <mc:Fallback>
                <p:oleObj name="Equation" r:id="rId7" imgW="32763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041" y="4809601"/>
                        <a:ext cx="364807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 Box 28"/>
          <p:cNvSpPr txBox="1">
            <a:spLocks noChangeArrowheads="1"/>
          </p:cNvSpPr>
          <p:nvPr/>
        </p:nvSpPr>
        <p:spPr bwMode="auto">
          <a:xfrm>
            <a:off x="7239000" y="4724400"/>
            <a:ext cx="1752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/>
              <a:t>Product concentration</a:t>
            </a:r>
          </a:p>
        </p:txBody>
      </p:sp>
      <p:sp>
        <p:nvSpPr>
          <p:cNvPr id="13325" name="Rectangle 29"/>
          <p:cNvSpPr>
            <a:spLocks noChangeArrowheads="1"/>
          </p:cNvSpPr>
          <p:nvPr/>
        </p:nvSpPr>
        <p:spPr bwMode="auto">
          <a:xfrm>
            <a:off x="6702669" y="4783138"/>
            <a:ext cx="376604" cy="4445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30"/>
          <p:cNvSpPr txBox="1">
            <a:spLocks noChangeArrowheads="1"/>
          </p:cNvSpPr>
          <p:nvPr/>
        </p:nvSpPr>
        <p:spPr bwMode="auto">
          <a:xfrm>
            <a:off x="2985268" y="5739675"/>
            <a:ext cx="603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>
                <a:solidFill>
                  <a:srgbClr val="612A8A"/>
                </a:solidFill>
              </a:rPr>
              <a:t>The reaction rate </a:t>
            </a:r>
            <a:r>
              <a:rPr kumimoji="1" lang="en-GB" altLang="zh-TW" sz="2000" dirty="0" smtClean="0">
                <a:solidFill>
                  <a:srgbClr val="612A8A"/>
                </a:solidFill>
              </a:rPr>
              <a:t>is determined </a:t>
            </a:r>
            <a:r>
              <a:rPr kumimoji="1" lang="en-GB" altLang="zh-TW" sz="2000" dirty="0">
                <a:solidFill>
                  <a:srgbClr val="612A8A"/>
                </a:solidFill>
              </a:rPr>
              <a:t>by measuring </a:t>
            </a:r>
            <a:r>
              <a:rPr kumimoji="1" lang="en-GB" altLang="zh-TW" sz="2000" dirty="0" smtClean="0">
                <a:solidFill>
                  <a:srgbClr val="612A8A"/>
                </a:solidFill>
              </a:rPr>
              <a:t>product </a:t>
            </a:r>
            <a:r>
              <a:rPr kumimoji="1" lang="en-GB" altLang="zh-TW" sz="2000" dirty="0">
                <a:solidFill>
                  <a:srgbClr val="612A8A"/>
                </a:solidFill>
              </a:rPr>
              <a:t>concentration, C</a:t>
            </a:r>
            <a:r>
              <a:rPr kumimoji="1" lang="en-GB" altLang="zh-TW" sz="2000" baseline="-25000" dirty="0">
                <a:solidFill>
                  <a:srgbClr val="612A8A"/>
                </a:solidFill>
              </a:rPr>
              <a:t>p</a:t>
            </a:r>
            <a:endParaRPr kumimoji="1" lang="en-GB" altLang="zh-TW" sz="2000" dirty="0">
              <a:solidFill>
                <a:srgbClr val="612A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4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template</Template>
  <TotalTime>2794</TotalTime>
  <Words>1621</Words>
  <Application>Microsoft Office PowerPoint</Application>
  <PresentationFormat>On-screen Show (4:3)</PresentationFormat>
  <Paragraphs>296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Helvetica</vt:lpstr>
      <vt:lpstr>Symbol</vt:lpstr>
      <vt:lpstr>Wingdings</vt:lpstr>
      <vt:lpstr>ChBE template</vt:lpstr>
      <vt:lpstr>Equation</vt:lpstr>
      <vt:lpstr>Review: Isothermal Reactor Design</vt:lpstr>
      <vt:lpstr>Review: Analysis of Rate Data</vt:lpstr>
      <vt:lpstr>Review: Method of Excess</vt:lpstr>
      <vt:lpstr>Review: Differential Method</vt:lpstr>
      <vt:lpstr>Review: Integral Method</vt:lpstr>
      <vt:lpstr>PowerPoint Presentation</vt:lpstr>
      <vt:lpstr>Review: Method of Half-lives</vt:lpstr>
      <vt:lpstr>Review: Method of Initial Rates</vt:lpstr>
      <vt:lpstr>Review: Differential Catalyst Bed</vt:lpstr>
      <vt:lpstr>L9: Reactor Design for Multiple Reactions</vt:lpstr>
      <vt:lpstr>Classification of Multiple Reactions</vt:lpstr>
      <vt:lpstr>Parallel Reactions</vt:lpstr>
      <vt:lpstr>Maximizing SD/U for Parallel Reactions: Temperature Control</vt:lpstr>
      <vt:lpstr>Maximize SD/U for Parallel Reactions using Temperature</vt:lpstr>
      <vt:lpstr>Maximizing SD/U for Parallel Reactions: Concentration</vt:lpstr>
      <vt:lpstr>Concentration Requirements &amp; Reactor Selection</vt:lpstr>
      <vt:lpstr>PowerPoint Presentation</vt:lpstr>
      <vt:lpstr>Different Types of Selectivity</vt:lpstr>
      <vt:lpstr>Series (Consecutive) Reactions</vt:lpstr>
      <vt:lpstr>Concentrations in Series Reactions</vt:lpstr>
      <vt:lpstr>Reactions in Series: Cj &amp; Yield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L9: Reactor Design for Multiple Reactions</dc:title>
  <dc:creator>mlkraft2</dc:creator>
  <cp:lastModifiedBy>Mary</cp:lastModifiedBy>
  <cp:revision>201</cp:revision>
  <cp:lastPrinted>2014-09-29T15:48:32Z</cp:lastPrinted>
  <dcterms:created xsi:type="dcterms:W3CDTF">2009-02-21T20:59:38Z</dcterms:created>
  <dcterms:modified xsi:type="dcterms:W3CDTF">2015-08-23T20:49:40Z</dcterms:modified>
</cp:coreProperties>
</file>